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4"/>
  </p:notesMasterIdLst>
  <p:sldIdLst>
    <p:sldId id="256" r:id="rId2"/>
    <p:sldId id="257" r:id="rId3"/>
    <p:sldId id="263" r:id="rId4"/>
    <p:sldId id="262" r:id="rId5"/>
    <p:sldId id="260" r:id="rId6"/>
    <p:sldId id="261" r:id="rId7"/>
    <p:sldId id="259" r:id="rId8"/>
    <p:sldId id="264" r:id="rId9"/>
    <p:sldId id="265" r:id="rId10"/>
    <p:sldId id="266" r:id="rId11"/>
    <p:sldId id="267" r:id="rId12"/>
    <p:sldId id="280" r:id="rId13"/>
    <p:sldId id="278" r:id="rId14"/>
    <p:sldId id="279" r:id="rId15"/>
    <p:sldId id="281" r:id="rId16"/>
    <p:sldId id="282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83" r:id="rId25"/>
    <p:sldId id="285" r:id="rId26"/>
    <p:sldId id="284" r:id="rId27"/>
    <p:sldId id="287" r:id="rId28"/>
    <p:sldId id="291" r:id="rId29"/>
    <p:sldId id="292" r:id="rId30"/>
    <p:sldId id="293" r:id="rId31"/>
    <p:sldId id="258" r:id="rId32"/>
    <p:sldId id="294" r:id="rId33"/>
    <p:sldId id="268" r:id="rId34"/>
    <p:sldId id="297" r:id="rId35"/>
    <p:sldId id="299" r:id="rId36"/>
    <p:sldId id="289" r:id="rId37"/>
    <p:sldId id="300" r:id="rId38"/>
    <p:sldId id="288" r:id="rId39"/>
    <p:sldId id="295" r:id="rId40"/>
    <p:sldId id="298" r:id="rId41"/>
    <p:sldId id="290" r:id="rId42"/>
    <p:sldId id="276" r:id="rId43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sanchez" initials="r" lastIdx="0" clrIdx="0">
    <p:extLst>
      <p:ext uri="{19B8F6BF-5375-455C-9EA6-DF929625EA0E}">
        <p15:presenceInfo xmlns:p15="http://schemas.microsoft.com/office/powerpoint/2012/main" userId="rsanchez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1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FF1A1C-9DA0-4323-839B-D582A9351198}" type="datetimeFigureOut">
              <a:rPr lang="en-US" smtClean="0"/>
              <a:t>3/20/2018</a:t>
            </a:fld>
            <a:endParaRPr lang="en-U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671958-C56E-41C1-A92E-884B0EADE25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5592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671958-C56E-41C1-A92E-884B0EADE25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1092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E6B730-0A36-4E1A-923B-FB6F7B2F1BF9}" type="datetimeFigureOut">
              <a:rPr lang="es-ES" smtClean="0"/>
              <a:t>20/03/2018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9BE14F-EB07-4389-B8D9-96AD12FA6A2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446261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E6B730-0A36-4E1A-923B-FB6F7B2F1BF9}" type="datetimeFigureOut">
              <a:rPr lang="es-ES" smtClean="0"/>
              <a:t>20/03/2018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9BE14F-EB07-4389-B8D9-96AD12FA6A2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957531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E6B730-0A36-4E1A-923B-FB6F7B2F1BF9}" type="datetimeFigureOut">
              <a:rPr lang="es-ES" smtClean="0"/>
              <a:t>20/03/2018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9BE14F-EB07-4389-B8D9-96AD12FA6A2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990897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E6B730-0A36-4E1A-923B-FB6F7B2F1BF9}" type="datetimeFigureOut">
              <a:rPr lang="es-ES" smtClean="0"/>
              <a:t>20/03/2018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9BE14F-EB07-4389-B8D9-96AD12FA6A2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81582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E6B730-0A36-4E1A-923B-FB6F7B2F1BF9}" type="datetimeFigureOut">
              <a:rPr lang="es-ES" smtClean="0"/>
              <a:t>20/03/2018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9BE14F-EB07-4389-B8D9-96AD12FA6A2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611221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E6B730-0A36-4E1A-923B-FB6F7B2F1BF9}" type="datetimeFigureOut">
              <a:rPr lang="es-ES" smtClean="0"/>
              <a:t>20/03/2018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9BE14F-EB07-4389-B8D9-96AD12FA6A2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286801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E6B730-0A36-4E1A-923B-FB6F7B2F1BF9}" type="datetimeFigureOut">
              <a:rPr lang="es-ES" smtClean="0"/>
              <a:t>20/03/2018</a:t>
            </a:fld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9BE14F-EB07-4389-B8D9-96AD12FA6A2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445363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E6B730-0A36-4E1A-923B-FB6F7B2F1BF9}" type="datetimeFigureOut">
              <a:rPr lang="es-ES" smtClean="0"/>
              <a:t>20/03/2018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9BE14F-EB07-4389-B8D9-96AD12FA6A2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479589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E6B730-0A36-4E1A-923B-FB6F7B2F1BF9}" type="datetimeFigureOut">
              <a:rPr lang="es-ES" smtClean="0"/>
              <a:t>20/03/2018</a:t>
            </a:fld>
            <a:endParaRPr lang="es-E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9BE14F-EB07-4389-B8D9-96AD12FA6A2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774349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E6B730-0A36-4E1A-923B-FB6F7B2F1BF9}" type="datetimeFigureOut">
              <a:rPr lang="es-ES" smtClean="0"/>
              <a:t>20/03/2018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9BE14F-EB07-4389-B8D9-96AD12FA6A2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596298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E6B730-0A36-4E1A-923B-FB6F7B2F1BF9}" type="datetimeFigureOut">
              <a:rPr lang="es-ES" smtClean="0"/>
              <a:t>20/03/2018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9BE14F-EB07-4389-B8D9-96AD12FA6A2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846565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E6B730-0A36-4E1A-923B-FB6F7B2F1BF9}" type="datetimeFigureOut">
              <a:rPr lang="es-ES" smtClean="0"/>
              <a:t>20/03/2018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9BE14F-EB07-4389-B8D9-96AD12FA6A2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31493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2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gi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gif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gi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gi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Introduction to Deep Learning: from linear regression to </a:t>
            </a:r>
            <a:r>
              <a:rPr lang="en-CA" dirty="0" err="1"/>
              <a:t>AlexNet</a:t>
            </a:r>
            <a:r>
              <a:rPr lang="en-CA" dirty="0"/>
              <a:t>.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 err="1"/>
              <a:t>Ruben</a:t>
            </a:r>
            <a:r>
              <a:rPr lang="es-ES" dirty="0"/>
              <a:t> </a:t>
            </a:r>
            <a:r>
              <a:rPr lang="es-ES" dirty="0" err="1"/>
              <a:t>Sanchez</a:t>
            </a:r>
            <a:r>
              <a:rPr lang="es-ES" dirty="0"/>
              <a:t> </a:t>
            </a:r>
            <a:r>
              <a:rPr lang="es-ES" dirty="0" err="1"/>
              <a:t>Garcia</a:t>
            </a:r>
            <a:endParaRPr lang="es-ES" dirty="0"/>
          </a:p>
          <a:p>
            <a:r>
              <a:rPr lang="es-ES" dirty="0" err="1"/>
              <a:t>March</a:t>
            </a:r>
            <a:r>
              <a:rPr lang="es-ES" dirty="0"/>
              <a:t> 2018</a:t>
            </a:r>
          </a:p>
        </p:txBody>
      </p:sp>
    </p:spTree>
    <p:extLst>
      <p:ext uri="{BB962C8B-B14F-4D97-AF65-F5344CB8AC3E}">
        <p14:creationId xmlns:p14="http://schemas.microsoft.com/office/powerpoint/2010/main" val="22319068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tasks that can be “learned”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Marcador de contenido 3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Regression: Given a set of points we want to predict a (several) real value(s)</a:t>
                </a:r>
              </a:p>
              <a:p>
                <a:pPr marL="0" indent="0">
                  <a:buNone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ES" b="0" i="1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b="0" i="1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s-ES" b="0" i="1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s-ES" b="0" i="1" smtClean="0">
                        <a:latin typeface="Cambria Math" panose="02040503050406030204" pitchFamily="18" charset="0"/>
                      </a:rPr>
                      <m:t> →</m:t>
                    </m:r>
                    <m:sSup>
                      <m:sSupPr>
                        <m:ctrlPr>
                          <a:rPr lang="es-E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s-E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Marcador de contenido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2216" y="3228984"/>
            <a:ext cx="3095625" cy="260985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50" r="43289"/>
          <a:stretch/>
        </p:blipFill>
        <p:spPr>
          <a:xfrm>
            <a:off x="1522330" y="3879130"/>
            <a:ext cx="1739344" cy="1959704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2686639" y="3879130"/>
            <a:ext cx="546754" cy="214459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ángulo 9"/>
          <p:cNvSpPr/>
          <p:nvPr/>
        </p:nvSpPr>
        <p:spPr>
          <a:xfrm>
            <a:off x="1707823" y="3824140"/>
            <a:ext cx="950536" cy="2199588"/>
          </a:xfrm>
          <a:prstGeom prst="rect">
            <a:avLst/>
          </a:prstGeom>
          <a:noFill/>
          <a:ln w="28575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uadroTexto 2"/>
          <p:cNvSpPr txBox="1"/>
          <p:nvPr/>
        </p:nvSpPr>
        <p:spPr>
          <a:xfrm>
            <a:off x="3026003" y="3487918"/>
            <a:ext cx="12066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Labels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1621410" y="3360656"/>
            <a:ext cx="1036949" cy="36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Features</a:t>
            </a:r>
          </a:p>
        </p:txBody>
      </p:sp>
    </p:spTree>
    <p:extLst>
      <p:ext uri="{BB962C8B-B14F-4D97-AF65-F5344CB8AC3E}">
        <p14:creationId xmlns:p14="http://schemas.microsoft.com/office/powerpoint/2010/main" val="9875489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tasks that can be “learned”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Marcador de contenido 3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Classification: Given a set of points we want to predict a (several) category(s)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ES" b="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b="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s-ES" b="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 →</m:t>
                      </m:r>
                      <m:sSup>
                        <m:sSupPr>
                          <m:ctrlPr>
                            <a:rPr lang="es-E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[0, 1]</m:t>
                          </m:r>
                        </m:e>
                        <m:sup>
                          <m:r>
                            <a:rPr lang="es-E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Marcador de contenido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9500" y="3008721"/>
            <a:ext cx="4762500" cy="381000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56" t="17526" r="10182"/>
          <a:stretch/>
        </p:blipFill>
        <p:spPr>
          <a:xfrm>
            <a:off x="1253764" y="3275442"/>
            <a:ext cx="4421171" cy="3307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093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people view of supervised machine learning</a:t>
            </a: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2119" y="1690688"/>
            <a:ext cx="6076950" cy="456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8527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personal view of supervised machine learning</a:t>
            </a: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2119" y="1690688"/>
            <a:ext cx="6076950" cy="4562475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5213023" y="4600278"/>
            <a:ext cx="2724346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SEMI-TRANSPARENT BOX</a:t>
            </a:r>
          </a:p>
        </p:txBody>
      </p:sp>
      <p:sp>
        <p:nvSpPr>
          <p:cNvPr id="6" name="Cerrar llave 5"/>
          <p:cNvSpPr/>
          <p:nvPr/>
        </p:nvSpPr>
        <p:spPr>
          <a:xfrm>
            <a:off x="3810933" y="2658359"/>
            <a:ext cx="608029" cy="3632511"/>
          </a:xfrm>
          <a:prstGeom prst="rightBrace">
            <a:avLst>
              <a:gd name="adj1" fmla="val 8333"/>
              <a:gd name="adj2" fmla="val 61548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uadroTexto 6"/>
          <p:cNvSpPr txBox="1"/>
          <p:nvPr/>
        </p:nvSpPr>
        <p:spPr>
          <a:xfrm>
            <a:off x="140026" y="2874232"/>
            <a:ext cx="383337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You do not to know how the algorithm works, but, you need to know how to set its hyper-parameters properly. Depending on them, your model will be prone to either overfitting or </a:t>
            </a:r>
            <a:r>
              <a:rPr lang="en-US" dirty="0" err="1"/>
              <a:t>underfitting</a:t>
            </a:r>
            <a:r>
              <a:rPr lang="en-US" dirty="0"/>
              <a:t>. Your task will be to choose the hyper-parameters such that the model exhibits no </a:t>
            </a:r>
            <a:r>
              <a:rPr lang="en-US" dirty="0" err="1"/>
              <a:t>underfitting</a:t>
            </a:r>
            <a:r>
              <a:rPr lang="en-US" dirty="0"/>
              <a:t> nor overfitting (ideally).</a:t>
            </a:r>
          </a:p>
        </p:txBody>
      </p:sp>
    </p:spTree>
    <p:extLst>
      <p:ext uri="{BB962C8B-B14F-4D97-AF65-F5344CB8AC3E}">
        <p14:creationId xmlns:p14="http://schemas.microsoft.com/office/powerpoint/2010/main" val="31273871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Underfitting</a:t>
            </a:r>
            <a:r>
              <a:rPr lang="en-US" dirty="0"/>
              <a:t> and overfitting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98612"/>
            <a:ext cx="12192000" cy="435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5726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Underfitting</a:t>
            </a:r>
            <a:r>
              <a:rPr lang="en-US" dirty="0"/>
              <a:t> and overfitting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0" y="1829830"/>
            <a:ext cx="5715000" cy="3914775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423419" y="2097463"/>
            <a:ext cx="630260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order to select proper hyper-parameters you should detect if your model is in the overfitting zone or in the </a:t>
            </a:r>
            <a:r>
              <a:rPr lang="en-US" dirty="0" err="1"/>
              <a:t>underfitting</a:t>
            </a:r>
            <a:r>
              <a:rPr lang="en-US" dirty="0"/>
              <a:t> zone: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Split your data into 3 parts: training data set, test data set and validation data set (e.g. 70% 20% and 10%) or do cross-validation.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Compare error on training set with error on test set.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If your training error is low and the test error is high </a:t>
            </a:r>
            <a:r>
              <a:rPr lang="en-US" dirty="0">
                <a:sym typeface="Wingdings" panose="05000000000000000000" pitchFamily="2" charset="2"/>
              </a:rPr>
              <a:t> overfitting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If your training error is high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 err="1">
                <a:sym typeface="Wingdings" panose="05000000000000000000" pitchFamily="2" charset="2"/>
              </a:rPr>
              <a:t>underfitting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21010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8683" y="134602"/>
            <a:ext cx="4543317" cy="3112172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Underfitting</a:t>
            </a:r>
            <a:r>
              <a:rPr lang="en-US" dirty="0"/>
              <a:t> and overfitting</a:t>
            </a:r>
          </a:p>
        </p:txBody>
      </p:sp>
      <p:graphicFrame>
        <p:nvGraphicFramePr>
          <p:cNvPr id="5" name="Tab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9118850"/>
              </p:ext>
            </p:extLst>
          </p:nvPr>
        </p:nvGraphicFramePr>
        <p:xfrm>
          <a:off x="377596" y="2971308"/>
          <a:ext cx="8128000" cy="3210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634938354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2316043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Underfitting</a:t>
                      </a:r>
                      <a:r>
                        <a:rPr lang="en-US" dirty="0"/>
                        <a:t> regime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Overfitting regime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56625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Make your model more complex (</a:t>
                      </a:r>
                      <a:r>
                        <a:rPr lang="en-US" dirty="0" err="1"/>
                        <a:t>p.e.</a:t>
                      </a:r>
                      <a:r>
                        <a:rPr lang="en-US" dirty="0"/>
                        <a:t> increase</a:t>
                      </a:r>
                      <a:r>
                        <a:rPr lang="en-US" baseline="0" dirty="0"/>
                        <a:t> the degree of the polynomial, more or bigger layers in neural net)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Make your model less complicate</a:t>
                      </a:r>
                      <a:r>
                        <a:rPr lang="en-US" baseline="0" dirty="0"/>
                        <a:t> (decrease the degree of the polynomial, less layers or smaller in neural net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22588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Look for new variables/</a:t>
                      </a:r>
                      <a:r>
                        <a:rPr lang="en-US" baseline="0" dirty="0"/>
                        <a:t> feature engineering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Get more training</a:t>
                      </a:r>
                      <a:r>
                        <a:rPr lang="en-US" baseline="0" dirty="0"/>
                        <a:t> data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61855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Decrease regularization strength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Apply regularization</a:t>
                      </a:r>
                      <a:r>
                        <a:rPr lang="en-US" baseline="0" dirty="0"/>
                        <a:t> techniques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72193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Tune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>
                          <a:solidFill>
                            <a:srgbClr val="FF0000"/>
                          </a:solidFill>
                        </a:rPr>
                        <a:t>hyper-parameters</a:t>
                      </a:r>
                      <a:r>
                        <a:rPr lang="en-US" baseline="0" dirty="0"/>
                        <a:t> to make your model fit better your data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Tune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>
                          <a:solidFill>
                            <a:srgbClr val="FF0000"/>
                          </a:solidFill>
                        </a:rPr>
                        <a:t>hyper-parameters</a:t>
                      </a:r>
                      <a:r>
                        <a:rPr lang="en-US" baseline="0" dirty="0"/>
                        <a:t> to make your model fit worse your data</a:t>
                      </a:r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7712611"/>
                  </a:ext>
                </a:extLst>
              </a:tr>
            </a:tbl>
          </a:graphicData>
        </a:graphic>
      </p:graphicFrame>
      <p:sp>
        <p:nvSpPr>
          <p:cNvPr id="6" name="CuadroTexto 5"/>
          <p:cNvSpPr txBox="1"/>
          <p:nvPr/>
        </p:nvSpPr>
        <p:spPr>
          <a:xfrm>
            <a:off x="730578" y="2458202"/>
            <a:ext cx="4223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you are in: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838200" y="1511296"/>
            <a:ext cx="42232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the training error oscillates as crazy: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Decrease learning rate (</a:t>
            </a:r>
            <a:r>
              <a:rPr lang="el-GR" dirty="0"/>
              <a:t>α</a:t>
            </a:r>
            <a:r>
              <a:rPr lang="es-ES_tradnl" dirty="0"/>
              <a:t>)</a:t>
            </a:r>
            <a:endParaRPr lang="en-US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5596" y="4360072"/>
            <a:ext cx="3642884" cy="2489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7237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Easiest model: Linear regression.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uadroTexto 3"/>
              <p:cNvSpPr txBox="1"/>
              <p:nvPr/>
            </p:nvSpPr>
            <p:spPr>
              <a:xfrm>
                <a:off x="770641" y="1642607"/>
                <a:ext cx="789504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_tradnl" sz="24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s-ES_tradnl" sz="240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s-ES_tradnl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_tradnl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ES_tradnl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s-ES_tradnl" sz="2400" i="1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s-ES_tradnl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_tradnl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ES_tradnl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s-ES_tradnl" sz="2400" i="1">
                          <a:latin typeface="Cambria Math" panose="02040503050406030204" pitchFamily="18" charset="0"/>
                        </a:rPr>
                        <m:t>,…, </m:t>
                      </m:r>
                      <m:sSub>
                        <m:sSubPr>
                          <m:ctrlPr>
                            <a:rPr lang="es-ES_tradnl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_tradnl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ES_tradnl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s-ES_tradnl" sz="2400" i="1">
                          <a:latin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lang="es-ES_tradnl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_tradnl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s-ES_tradnl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s-ES_tradnl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ES_tradnl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_tradnl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s-ES_tradnl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s-ES_tradnl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_tradnl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ES_tradnl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s-ES_tradnl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ES_tradnl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_tradnl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s-ES_tradnl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s-ES_tradnl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_tradnl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ES_tradnl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s-ES_tradnl" sz="2400" b="0" i="1" smtClean="0"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s-ES_tradnl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_tradnl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s-ES_tradnl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s-ES_tradnl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_tradnl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ES_tradnl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s-ES_tradnl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s-ES_tradnl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_tradnl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s-ES_tradnl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s-ES_tradnl" sz="24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s-ES_tradnl" sz="2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CuadroTexto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641" y="1642607"/>
                <a:ext cx="7895046" cy="369332"/>
              </a:xfrm>
              <a:prstGeom prst="rect">
                <a:avLst/>
              </a:prstGeom>
              <a:blipFill>
                <a:blip r:embed="rId2"/>
                <a:stretch>
                  <a:fillRect b="-344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uadroTexto 4"/>
              <p:cNvSpPr txBox="1"/>
              <p:nvPr/>
            </p:nvSpPr>
            <p:spPr>
              <a:xfrm>
                <a:off x="9467333" y="1738432"/>
                <a:ext cx="1661160" cy="11890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_tradnl" sz="2400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s-ES_tradnl" sz="2400" b="0" i="1" smtClean="0">
                          <a:latin typeface="Cambria Math" panose="02040503050406030204" pitchFamily="18" charset="0"/>
                        </a:rPr>
                        <m:t>=  </m:t>
                      </m:r>
                      <m:d>
                        <m:dPr>
                          <m:ctrlPr>
                            <a:rPr lang="es-ES_tradnl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s-ES_tradnl" sz="24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s-ES_tradnl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s-ES_tradnl" sz="24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s-ES_tradnl" sz="24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s-ES_tradnl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_tradnl" sz="24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s-ES_tradnl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s-ES_tradnl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s-ES_tradnl" sz="2400" b="0" i="1" smtClean="0">
                                          <a:latin typeface="Cambria Math" panose="02040503050406030204" pitchFamily="18" charset="0"/>
                                        </a:rPr>
                                        <m:t>…</m:t>
                                      </m:r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s-ES_tradnl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s-ES_tradnl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s-ES_tradnl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CuadroTexto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7333" y="1738432"/>
                <a:ext cx="1661160" cy="11890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uadroTexto 5"/>
              <p:cNvSpPr txBox="1"/>
              <p:nvPr/>
            </p:nvSpPr>
            <p:spPr>
              <a:xfrm>
                <a:off x="9544578" y="317381"/>
                <a:ext cx="1631985" cy="13796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_tradnl" sz="24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s-ES_tradnl" sz="2400" b="0" i="1" smtClean="0">
                          <a:latin typeface="Cambria Math" panose="02040503050406030204" pitchFamily="18" charset="0"/>
                        </a:rPr>
                        <m:t>=  </m:t>
                      </m:r>
                      <m:d>
                        <m:dPr>
                          <m:ctrlPr>
                            <a:rPr lang="es-ES_tradnl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s-ES_tradnl" sz="24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s-ES_tradnl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s-ES_tradnl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_tradnl" sz="2400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s-ES_tradnl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s-ES_tradnl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s-ES_tradnl" sz="2400" b="0" i="1" smtClean="0">
                                          <a:latin typeface="Cambria Math" panose="02040503050406030204" pitchFamily="18" charset="0"/>
                                        </a:rPr>
                                        <m:t>…</m:t>
                                      </m:r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s-ES_tradnl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s-ES_tradnl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s-ES_tradnl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CuadroTexto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4578" y="317381"/>
                <a:ext cx="1631985" cy="137960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5"/>
          <a:srcRect l="4564" t="-7236" r="3703" b="1306"/>
          <a:stretch/>
        </p:blipFill>
        <p:spPr>
          <a:xfrm>
            <a:off x="532613" y="2811374"/>
            <a:ext cx="4331617" cy="3885332"/>
          </a:xfrm>
          <a:prstGeom prst="rect">
            <a:avLst/>
          </a:prstGeom>
        </p:spPr>
      </p:pic>
      <p:graphicFrame>
        <p:nvGraphicFramePr>
          <p:cNvPr id="10" name="Tabla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3390042"/>
              </p:ext>
            </p:extLst>
          </p:nvPr>
        </p:nvGraphicFramePr>
        <p:xfrm>
          <a:off x="5392652" y="4056754"/>
          <a:ext cx="4510204" cy="2432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7551">
                  <a:extLst>
                    <a:ext uri="{9D8B030D-6E8A-4147-A177-3AD203B41FA5}">
                      <a16:colId xmlns:a16="http://schemas.microsoft.com/office/drawing/2014/main" val="4263856349"/>
                    </a:ext>
                  </a:extLst>
                </a:gridCol>
                <a:gridCol w="1127551">
                  <a:extLst>
                    <a:ext uri="{9D8B030D-6E8A-4147-A177-3AD203B41FA5}">
                      <a16:colId xmlns:a16="http://schemas.microsoft.com/office/drawing/2014/main" val="2373322781"/>
                    </a:ext>
                  </a:extLst>
                </a:gridCol>
                <a:gridCol w="1127551">
                  <a:extLst>
                    <a:ext uri="{9D8B030D-6E8A-4147-A177-3AD203B41FA5}">
                      <a16:colId xmlns:a16="http://schemas.microsoft.com/office/drawing/2014/main" val="519421710"/>
                    </a:ext>
                  </a:extLst>
                </a:gridCol>
                <a:gridCol w="1127551">
                  <a:extLst>
                    <a:ext uri="{9D8B030D-6E8A-4147-A177-3AD203B41FA5}">
                      <a16:colId xmlns:a16="http://schemas.microsoft.com/office/drawing/2014/main" val="2050741670"/>
                    </a:ext>
                  </a:extLst>
                </a:gridCol>
              </a:tblGrid>
              <a:tr h="448070">
                <a:tc>
                  <a:txBody>
                    <a:bodyPr/>
                    <a:lstStyle/>
                    <a:p>
                      <a:r>
                        <a:rPr lang="en-US" dirty="0"/>
                        <a:t>Example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Years of Education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Seniority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Income</a:t>
                      </a: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842111"/>
                  </a:ext>
                </a:extLst>
              </a:tr>
              <a:tr h="44807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24000</a:t>
                      </a: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8744053"/>
                  </a:ext>
                </a:extLst>
              </a:tr>
              <a:tr h="44807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37000</a:t>
                      </a: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32957"/>
                  </a:ext>
                </a:extLst>
              </a:tr>
              <a:tr h="448070"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0180749"/>
                  </a:ext>
                </a:extLst>
              </a:tr>
              <a:tr h="44807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31000</a:t>
                      </a: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89295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952090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Easiest model: Linear regression.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uadroTexto 2"/>
              <p:cNvSpPr txBox="1"/>
              <p:nvPr/>
            </p:nvSpPr>
            <p:spPr>
              <a:xfrm>
                <a:off x="1166566" y="3155623"/>
                <a:ext cx="5353517" cy="1008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_tradnl" sz="24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s-ES_tradnl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_tradnl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d>
                      <m:r>
                        <a:rPr lang="es-ES_tradnl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_tradnl" sz="2400" b="0" i="1" smtClean="0">
                          <a:latin typeface="Cambria Math" panose="02040503050406030204" pitchFamily="18" charset="0"/>
                        </a:rPr>
                        <m:t>𝑅𝑀𝑆𝐸</m:t>
                      </m:r>
                      <m:r>
                        <a:rPr lang="es-ES_tradnl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_tradnl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_tradnl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s-ES_tradnl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s-ES_tradnl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r>
                        <a:rPr lang="es-ES_tradnl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ctrlPr>
                            <a:rPr lang="es-ES_tradnl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s-ES_tradnl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s-ES_tradnl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s-ES_tradnl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es-ES_tradnl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s-ES_tradnl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s-ES_tradnl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d>
                                    <m:dPr>
                                      <m:ctrlPr>
                                        <a:rPr lang="es-ES_tradnl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s-ES_tradnl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s-ES_tradnl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</m:e>
                                        <m:sup>
                                          <m:r>
                                            <a:rPr lang="es-ES_tradnl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p>
                                      </m:sSup>
                                    </m:e>
                                  </m:d>
                                  <m:r>
                                    <a:rPr lang="es-ES_tradnl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s-ES_tradnl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s-ES_tradnl" sz="2400" b="0" i="1" smtClean="0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  <m:sup>
                                      <m:r>
                                        <a:rPr lang="es-ES_tradnl" sz="24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s-ES_tradnl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CuadroTexto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6566" y="3155623"/>
                <a:ext cx="5353517" cy="100822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uadroTexto 6"/>
              <p:cNvSpPr txBox="1"/>
              <p:nvPr/>
            </p:nvSpPr>
            <p:spPr>
              <a:xfrm>
                <a:off x="6980549" y="3558635"/>
                <a:ext cx="4524080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s-ES_tradnl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𝐸</m:t>
                    </m:r>
                    <m:r>
                      <a:rPr lang="es-ES_tradnl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→</m:t>
                    </m:r>
                    <m:r>
                      <a:rPr lang="es-ES_tradnl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𝑒𝑟𝑟𝑜𝑟</m:t>
                    </m:r>
                    <m:r>
                      <a:rPr lang="es-ES_tradnl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  <m:r>
                      <a:rPr lang="es-ES_tradnl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𝑜𝑓</m:t>
                    </m:r>
                    <m:r>
                      <a:rPr lang="es-ES_tradnl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  <m:r>
                      <a:rPr lang="es-ES_tradnl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𝑡h𝑒</m:t>
                    </m:r>
                    <m:r>
                      <a:rPr lang="es-ES_tradnl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  <m:r>
                      <a:rPr lang="es-ES_tradnl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𝑚𝑜𝑑𝑒𝑙</m:t>
                    </m:r>
                  </m:oMath>
                </a14:m>
                <a:r>
                  <a:rPr lang="es-ES_tradnl" i="1" dirty="0">
                    <a:latin typeface="Cambria Math" panose="02040503050406030204" pitchFamily="18" charset="0"/>
                    <a:sym typeface="Wingdings" panose="05000000000000000000" pitchFamily="2" charset="2"/>
                  </a:rPr>
                  <a:t> </a:t>
                </a:r>
                <a:endParaRPr lang="es-ES_tradnl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s-ES_tradnl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_tradnl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s-ES_tradnl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s-ES_tradnl" b="0" i="1" smtClean="0">
                        <a:latin typeface="Cambria Math" panose="02040503050406030204" pitchFamily="18" charset="0"/>
                      </a:rPr>
                      <m:t>→ </m:t>
                    </m:r>
                    <m:r>
                      <a:rPr lang="es-ES_tradnl" b="0" i="1" smtClean="0">
                        <a:latin typeface="Cambria Math" panose="02040503050406030204" pitchFamily="18" charset="0"/>
                      </a:rPr>
                      <m:t>𝑣𝑎𝑙𝑢𝑒</m:t>
                    </m:r>
                    <m:r>
                      <a:rPr lang="es-ES_tradnl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_tradnl" b="0" i="1" smtClean="0">
                        <a:latin typeface="Cambria Math" panose="02040503050406030204" pitchFamily="18" charset="0"/>
                      </a:rPr>
                      <m:t>𝑜𝑓</m:t>
                    </m:r>
                    <m:r>
                      <a:rPr lang="es-ES_tradnl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_tradnl" b="0" i="1" smtClean="0">
                        <a:latin typeface="Cambria Math" panose="02040503050406030204" pitchFamily="18" charset="0"/>
                      </a:rPr>
                      <m:t>𝑒𝑥𝑎𝑚𝑝𝑙𝑒</m:t>
                    </m:r>
                    <m:r>
                      <a:rPr lang="es-ES_tradnl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_tradnl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(label)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_tradnl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_tradnl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ES_tradnl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s-ES_tradnl" i="1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s-ES_tradnl" b="0" i="1" smtClean="0">
                          <a:latin typeface="Cambria Math" panose="02040503050406030204" pitchFamily="18" charset="0"/>
                        </a:rPr>
                        <m:t>𝑓𝑒𝑎𝑡𝑢𝑟𝑒𝑠</m:t>
                      </m:r>
                      <m:r>
                        <a:rPr lang="es-ES_tradnl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_tradnl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s-ES_tradnl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_tradnl" b="0" i="1" smtClean="0">
                          <a:latin typeface="Cambria Math" panose="02040503050406030204" pitchFamily="18" charset="0"/>
                        </a:rPr>
                        <m:t>𝑒𝑥𝑎𝑚𝑝𝑙𝑒</m:t>
                      </m:r>
                      <m:r>
                        <a:rPr lang="es-ES_tradnl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_tradnl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  <a:p>
                <a:r>
                  <a:rPr lang="es-ES_tradnl" dirty="0"/>
                  <a:t>m</a:t>
                </a:r>
                <a14:m>
                  <m:oMath xmlns:m="http://schemas.openxmlformats.org/officeDocument/2006/math">
                    <m:r>
                      <a:rPr lang="es-ES_tradnl" i="1">
                        <a:latin typeface="Cambria Math" panose="02040503050406030204" pitchFamily="18" charset="0"/>
                      </a:rPr>
                      <m:t>→</m:t>
                    </m:r>
                    <m:r>
                      <a:rPr lang="es-ES_tradnl" i="1">
                        <a:latin typeface="Cambria Math" panose="02040503050406030204" pitchFamily="18" charset="0"/>
                      </a:rPr>
                      <m:t>𝑛𝑢𝑚𝑏𝑒𝑟</m:t>
                    </m:r>
                    <m:r>
                      <a:rPr lang="es-ES_tradnl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_tradnl" i="1">
                        <a:latin typeface="Cambria Math" panose="02040503050406030204" pitchFamily="18" charset="0"/>
                      </a:rPr>
                      <m:t>𝑜𝑓</m:t>
                    </m:r>
                    <m:r>
                      <a:rPr lang="es-ES_tradnl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_tradnl" i="1">
                        <a:latin typeface="Cambria Math" panose="02040503050406030204" pitchFamily="18" charset="0"/>
                      </a:rPr>
                      <m:t>𝑒𝑥𝑎𝑚𝑝𝑙𝑒𝑠</m:t>
                    </m:r>
                    <m:r>
                      <a:rPr lang="es-ES_tradnl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7" name="CuadroTexto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0549" y="3558635"/>
                <a:ext cx="4524080" cy="1477328"/>
              </a:xfrm>
              <a:prstGeom prst="rect">
                <a:avLst/>
              </a:prstGeom>
              <a:blipFill>
                <a:blip r:embed="rId3"/>
                <a:stretch>
                  <a:fillRect l="-1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uadroTexto 7"/>
          <p:cNvSpPr txBox="1"/>
          <p:nvPr/>
        </p:nvSpPr>
        <p:spPr>
          <a:xfrm>
            <a:off x="1046376" y="4666631"/>
            <a:ext cx="4166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Find </a:t>
            </a:r>
            <a:r>
              <a:rPr lang="en-US" i="1" dirty="0"/>
              <a:t>W</a:t>
            </a:r>
            <a:r>
              <a:rPr lang="en-US" dirty="0"/>
              <a:t> such that E(</a:t>
            </a:r>
            <a:r>
              <a:rPr lang="en-US" i="1" dirty="0"/>
              <a:t>W)</a:t>
            </a:r>
            <a:r>
              <a:rPr lang="en-US" dirty="0"/>
              <a:t> is minimum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ángulo 14"/>
              <p:cNvSpPr/>
              <p:nvPr/>
            </p:nvSpPr>
            <p:spPr>
              <a:xfrm>
                <a:off x="1166566" y="5271077"/>
                <a:ext cx="3657668" cy="8485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_tradnl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s-ES_tradnl" b="0" i="1" smtClean="0">
                          <a:latin typeface="Cambria Math" panose="02040503050406030204" pitchFamily="18" charset="0"/>
                        </a:rPr>
                        <m:t>= </m:t>
                      </m:r>
                      <m:func>
                        <m:funcPr>
                          <m:ctrlPr>
                            <a:rPr lang="es-ES_tradnl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s-ES_tradnl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s-ES_tradnl" b="0" i="0" smtClean="0">
                                  <a:latin typeface="Cambria Math" panose="02040503050406030204" pitchFamily="18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s-ES_tradnl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s-ES_tradnl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s-ES_tradnl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s-ES_tradnl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s-ES_tradnl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s-ES_tradnl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s-ES_tradnl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s-ES_tradnl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s-ES_tradnl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s-ES_tradnl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s-ES_tradnl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s-ES_tradnl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  <m:d>
                                        <m:dPr>
                                          <m:ctrlPr>
                                            <a:rPr lang="es-ES_tradnl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p>
                                            <m:sSupPr>
                                              <m:ctrlPr>
                                                <a:rPr lang="es-ES_tradnl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s-ES_tradnl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𝑋</m:t>
                                              </m:r>
                                            </m:e>
                                            <m:sup>
                                              <m:r>
                                                <a:rPr lang="es-ES_tradnl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p>
                                          </m:sSup>
                                        </m:e>
                                      </m:d>
                                      <m:r>
                                        <a:rPr lang="es-ES_tradnl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p>
                                        <m:sSupPr>
                                          <m:ctrlPr>
                                            <a:rPr lang="es-ES_tradnl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s-ES_tradnl" i="1">
                                              <a:latin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e>
                                        <m:sup>
                                          <m:r>
                                            <a:rPr lang="es-ES_tradnl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  <m:sup>
                                  <m:r>
                                    <a:rPr lang="es-ES_tradnl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Rectángulo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6566" y="5271077"/>
                <a:ext cx="3657668" cy="84856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uadroTexto 15"/>
              <p:cNvSpPr txBox="1"/>
              <p:nvPr/>
            </p:nvSpPr>
            <p:spPr>
              <a:xfrm>
                <a:off x="770641" y="1642607"/>
                <a:ext cx="789504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_tradnl" sz="24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s-ES_tradnl" sz="240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s-ES_tradnl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_tradnl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ES_tradnl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s-ES_tradnl" sz="2400" i="1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s-ES_tradnl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_tradnl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ES_tradnl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s-ES_tradnl" sz="2400" i="1">
                          <a:latin typeface="Cambria Math" panose="02040503050406030204" pitchFamily="18" charset="0"/>
                        </a:rPr>
                        <m:t>,…, </m:t>
                      </m:r>
                      <m:sSub>
                        <m:sSubPr>
                          <m:ctrlPr>
                            <a:rPr lang="es-ES_tradnl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_tradnl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ES_tradnl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s-ES_tradnl" sz="2400" i="1">
                          <a:latin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lang="es-ES_tradnl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_tradnl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s-ES_tradnl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s-ES_tradnl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ES_tradnl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_tradnl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s-ES_tradnl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s-ES_tradnl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_tradnl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ES_tradnl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s-ES_tradnl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ES_tradnl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_tradnl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s-ES_tradnl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s-ES_tradnl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_tradnl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ES_tradnl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s-ES_tradnl" sz="2400" b="0" i="1" smtClean="0"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s-ES_tradnl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_tradnl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s-ES_tradnl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s-ES_tradnl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_tradnl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ES_tradnl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s-ES_tradnl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s-ES_tradnl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_tradnl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s-ES_tradnl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s-ES_tradnl" sz="24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s-ES_tradnl" sz="2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6" name="CuadroTexto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641" y="1642607"/>
                <a:ext cx="7895046" cy="369332"/>
              </a:xfrm>
              <a:prstGeom prst="rect">
                <a:avLst/>
              </a:prstGeom>
              <a:blipFill>
                <a:blip r:embed="rId5"/>
                <a:stretch>
                  <a:fillRect b="-344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uadroTexto 16"/>
              <p:cNvSpPr txBox="1"/>
              <p:nvPr/>
            </p:nvSpPr>
            <p:spPr>
              <a:xfrm>
                <a:off x="9467333" y="1738432"/>
                <a:ext cx="1661160" cy="11890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_tradnl" sz="2400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s-ES_tradnl" sz="2400" b="0" i="1" smtClean="0">
                          <a:latin typeface="Cambria Math" panose="02040503050406030204" pitchFamily="18" charset="0"/>
                        </a:rPr>
                        <m:t>=  </m:t>
                      </m:r>
                      <m:d>
                        <m:dPr>
                          <m:ctrlPr>
                            <a:rPr lang="es-ES_tradnl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s-ES_tradnl" sz="24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s-ES_tradnl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s-ES_tradnl" sz="24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s-ES_tradnl" sz="24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s-ES_tradnl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_tradnl" sz="24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s-ES_tradnl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s-ES_tradnl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s-ES_tradnl" sz="2400" b="0" i="1" smtClean="0">
                                          <a:latin typeface="Cambria Math" panose="02040503050406030204" pitchFamily="18" charset="0"/>
                                        </a:rPr>
                                        <m:t>…</m:t>
                                      </m:r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s-ES_tradnl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s-ES_tradnl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s-ES_tradnl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7" name="CuadroTexto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7333" y="1738432"/>
                <a:ext cx="1661160" cy="118904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uadroTexto 17"/>
              <p:cNvSpPr txBox="1"/>
              <p:nvPr/>
            </p:nvSpPr>
            <p:spPr>
              <a:xfrm>
                <a:off x="9544578" y="317381"/>
                <a:ext cx="1631985" cy="13796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_tradnl" sz="24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s-ES_tradnl" sz="2400" b="0" i="1" smtClean="0">
                          <a:latin typeface="Cambria Math" panose="02040503050406030204" pitchFamily="18" charset="0"/>
                        </a:rPr>
                        <m:t>=  </m:t>
                      </m:r>
                      <m:d>
                        <m:dPr>
                          <m:ctrlPr>
                            <a:rPr lang="es-ES_tradnl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s-ES_tradnl" sz="24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s-ES_tradnl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s-ES_tradnl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_tradnl" sz="2400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s-ES_tradnl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s-ES_tradnl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s-ES_tradnl" sz="2400" b="0" i="1" smtClean="0">
                                          <a:latin typeface="Cambria Math" panose="02040503050406030204" pitchFamily="18" charset="0"/>
                                        </a:rPr>
                                        <m:t>…</m:t>
                                      </m:r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s-ES_tradnl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s-ES_tradnl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s-ES_tradnl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8" name="CuadroTexto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4578" y="317381"/>
                <a:ext cx="1631985" cy="137960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166306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Easiest model: Linear regression.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ángulo 14"/>
              <p:cNvSpPr/>
              <p:nvPr/>
            </p:nvSpPr>
            <p:spPr>
              <a:xfrm>
                <a:off x="4631926" y="1813376"/>
                <a:ext cx="7379456" cy="93262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_tradnl" sz="2000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s-ES_tradnl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func>
                        <m:funcPr>
                          <m:ctrlPr>
                            <a:rPr lang="es-ES_tradnl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s-ES_tradnl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s-ES_tradnl" sz="2000" b="0" i="0" smtClean="0">
                                  <a:latin typeface="Cambria Math" panose="02040503050406030204" pitchFamily="18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s-ES_tradnl" sz="20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s-ES_tradnl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s-ES_tradnl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s-ES_tradnl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s-ES_tradnl" sz="20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s-ES_tradnl" sz="2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s-ES_tradnl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s-ES_tradnl" sz="20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s-ES_tradnl" sz="20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s-ES_tradnl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s-ES_tradnl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s-ES_tradnl" sz="20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  <m:d>
                                        <m:dPr>
                                          <m:ctrlPr>
                                            <a:rPr lang="es-ES_tradnl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p>
                                            <m:sSupPr>
                                              <m:ctrlPr>
                                                <a:rPr lang="es-ES_tradnl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s-ES_tradnl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𝑋</m:t>
                                              </m:r>
                                            </m:e>
                                            <m:sup>
                                              <m:r>
                                                <a:rPr lang="es-ES_tradnl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p>
                                          </m:sSup>
                                        </m:e>
                                      </m:d>
                                      <m:r>
                                        <a:rPr lang="es-ES_tradnl" sz="20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p>
                                        <m:sSupPr>
                                          <m:ctrlPr>
                                            <a:rPr lang="es-ES_tradnl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s-ES_tradnl" sz="2000" i="1">
                                              <a:latin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e>
                                        <m:sup>
                                          <m:r>
                                            <a:rPr lang="es-ES_tradnl" sz="20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  <m:sup>
                                  <m:r>
                                    <a:rPr lang="es-ES_tradnl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s-ES_tradnl" sz="20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</m:e>
                          </m:nary>
                        </m:e>
                      </m:func>
                      <m:func>
                        <m:funcPr>
                          <m:ctrlPr>
                            <a:rPr lang="es-ES_tradnl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s-ES_tradnl" sz="20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s-ES_tradnl" sz="2000">
                                  <a:latin typeface="Cambria Math" panose="02040503050406030204" pitchFamily="18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s-ES_tradnl" sz="200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s-ES_tradnl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s-ES_tradnl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s-ES_tradnl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s-ES_tradnl" sz="20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s-ES_tradnl" sz="2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s-ES_tradnl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s-ES_tradnl" sz="20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s-ES_tradnl" sz="20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s-ES_tradnl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s-ES_tradnl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s-ES_tradnl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s-ES_tradnl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𝑊</m:t>
                                          </m:r>
                                        </m:e>
                                        <m:sup>
                                          <m:r>
                                            <a:rPr lang="es-ES_tradnl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sup>
                                      </m:sSup>
                                      <m:sSup>
                                        <m:sSupPr>
                                          <m:ctrlPr>
                                            <a:rPr lang="es-ES_tradnl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s-ES_tradnl" sz="2000" i="1">
                                              <a:latin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</m:e>
                                        <m:sup>
                                          <m:r>
                                            <a:rPr lang="es-ES_tradnl" sz="20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p>
                                      </m:sSup>
                                      <m:r>
                                        <a:rPr lang="es-ES_tradnl" sz="20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p>
                                        <m:sSupPr>
                                          <m:ctrlPr>
                                            <a:rPr lang="es-ES_tradnl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s-ES_tradnl" sz="2000" i="1">
                                              <a:latin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e>
                                        <m:sup>
                                          <m:r>
                                            <a:rPr lang="es-ES_tradnl" sz="20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  <m:sup>
                                  <m:r>
                                    <a:rPr lang="es-ES_tradnl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fun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5" name="Rectángulo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1926" y="1813376"/>
                <a:ext cx="7379456" cy="93262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CuadroTexto 15"/>
          <p:cNvSpPr txBox="1"/>
          <p:nvPr/>
        </p:nvSpPr>
        <p:spPr>
          <a:xfrm>
            <a:off x="1220772" y="2057100"/>
            <a:ext cx="4166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Find </a:t>
            </a:r>
            <a:r>
              <a:rPr lang="en-US" i="1" dirty="0"/>
              <a:t>W</a:t>
            </a:r>
            <a:r>
              <a:rPr lang="en-US" dirty="0"/>
              <a:t> such that E(</a:t>
            </a:r>
            <a:r>
              <a:rPr lang="en-US" i="1" dirty="0"/>
              <a:t>W)</a:t>
            </a:r>
            <a:r>
              <a:rPr lang="en-US" dirty="0"/>
              <a:t> is minimum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uadroTexto 3"/>
              <p:cNvSpPr txBox="1"/>
              <p:nvPr/>
            </p:nvSpPr>
            <p:spPr>
              <a:xfrm>
                <a:off x="1220772" y="3015434"/>
                <a:ext cx="10374197" cy="34227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For linear regression, there is an analytic solution. But there is not for neural networks, instead </a:t>
                </a:r>
                <a:r>
                  <a:rPr lang="en-US" sz="2400" b="1" dirty="0"/>
                  <a:t>gradient descent </a:t>
                </a:r>
                <a:r>
                  <a:rPr lang="en-US" dirty="0"/>
                  <a:t>is used.</a:t>
                </a:r>
              </a:p>
              <a:p>
                <a:endParaRPr lang="en-US" dirty="0"/>
              </a:p>
              <a:p>
                <a:pPr marL="342900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s-ES_tradnl" sz="2000" i="1">
                        <a:latin typeface="Cambria Math" panose="02040503050406030204" pitchFamily="18" charset="0"/>
                      </a:rPr>
                      <m:t>𝑆𝑡𝑒𝑝</m:t>
                    </m:r>
                    <m:r>
                      <a:rPr lang="es-ES_tradnl" sz="2000" i="1">
                        <a:latin typeface="Cambria Math" panose="02040503050406030204" pitchFamily="18" charset="0"/>
                      </a:rPr>
                      <m:t> 1,  </m:t>
                    </m:r>
                    <m:r>
                      <a:rPr lang="es-ES_tradnl" sz="2000" i="1">
                        <a:latin typeface="Cambria Math" panose="02040503050406030204" pitchFamily="18" charset="0"/>
                      </a:rPr>
                      <m:t>𝑖𝑛𝑖𝑡𝑖𝑎𝑙𝑖𝑧𝑒</m:t>
                    </m:r>
                    <m:r>
                      <a:rPr lang="es-ES_tradnl" sz="20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_tradnl" sz="2000" i="1">
                        <a:latin typeface="Cambria Math" panose="02040503050406030204" pitchFamily="18" charset="0"/>
                      </a:rPr>
                      <m:t>𝑊</m:t>
                    </m:r>
                    <m:r>
                      <a:rPr lang="es-ES_tradnl" sz="2000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s-ES_tradnl" sz="2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_tradnl" sz="2000" i="1">
                            <a:latin typeface="Cambria Math" panose="02040503050406030204" pitchFamily="18" charset="0"/>
                          </a:rPr>
                          <m:t>𝑔𝑒𝑛𝑒𝑟𝑎𝑙𝑙𝑦</m:t>
                        </m:r>
                        <m:r>
                          <a:rPr lang="es-ES_tradnl" sz="20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ES_tradnl" sz="2000" i="1">
                            <a:latin typeface="Cambria Math" panose="02040503050406030204" pitchFamily="18" charset="0"/>
                          </a:rPr>
                          <m:t>𝑟𝑎𝑛𝑑𝑜𝑚𝑙𝑦</m:t>
                        </m:r>
                      </m:e>
                    </m:d>
                    <m:r>
                      <a:rPr lang="es-ES_tradnl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_tradnl" sz="2000" b="0" i="1" smtClean="0"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s-ES_tradnl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_tradnl" sz="2000" b="0" i="1" smtClean="0">
                        <a:latin typeface="Cambria Math" panose="02040503050406030204" pitchFamily="18" charset="0"/>
                      </a:rPr>
                      <m:t>𝑠𝑒𝑙𝑒𝑐𝑡</m:t>
                    </m:r>
                    <m:r>
                      <a:rPr lang="es-ES_tradnl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_tradnl" sz="2000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endParaRPr lang="en-US" sz="2000" dirty="0"/>
              </a:p>
              <a:p>
                <a:pPr marL="342900" indent="-342900">
                  <a:buFont typeface="+mj-lt"/>
                  <a:buAutoNum type="arabicPeriod"/>
                </a:pPr>
                <a:endParaRPr lang="en-US" sz="2000" dirty="0"/>
              </a:p>
              <a:p>
                <a:pPr marL="342900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s-ES_tradnl" sz="2000" b="0" i="1" smtClean="0">
                        <a:latin typeface="Cambria Math" panose="02040503050406030204" pitchFamily="18" charset="0"/>
                      </a:rPr>
                      <m:t>𝑆𝑡𝑒𝑝</m:t>
                    </m:r>
                    <m:r>
                      <a:rPr lang="es-ES_tradnl" sz="2000" b="0" i="1" smtClean="0">
                        <a:latin typeface="Cambria Math" panose="02040503050406030204" pitchFamily="18" charset="0"/>
                      </a:rPr>
                      <m:t> 2, </m:t>
                    </m:r>
                    <m:sSubSup>
                      <m:sSubSupPr>
                        <m:ctrlPr>
                          <a:rPr lang="es-ES_tradnl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s-ES_tradnl" sz="2000" b="0" i="1" smtClean="0"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s-ES_tradnl" sz="20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s-ES_tradnl" sz="20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s-ES_tradnl" sz="2000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  <m:r>
                      <a:rPr lang="es-ES_tradnl" sz="2000" i="1">
                        <a:latin typeface="Cambria Math" panose="02040503050406030204" pitchFamily="18" charset="0"/>
                      </a:rPr>
                      <m:t>≔</m:t>
                    </m:r>
                    <m:sSubSup>
                      <m:sSubSupPr>
                        <m:ctrlPr>
                          <a:rPr lang="es-ES_tradnl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s-ES_tradnl" sz="20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s-ES_tradnl" sz="20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s-ES_tradnl" sz="20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s-ES_tradnl" sz="20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r>
                      <a:rPr lang="es-ES_tradnl" sz="20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s-ES_tradnl" sz="2000" i="1">
                        <a:latin typeface="Cambria Math" panose="02040503050406030204" pitchFamily="18" charset="0"/>
                      </a:rPr>
                      <m:t>𝛼</m:t>
                    </m:r>
                    <m:f>
                      <m:fPr>
                        <m:ctrlPr>
                          <a:rPr lang="es-ES_tradnl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_tradnl" sz="2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s-ES_tradnl" sz="2000" i="1">
                            <a:latin typeface="Cambria Math" panose="02040503050406030204" pitchFamily="18" charset="0"/>
                          </a:rPr>
                          <m:t>𝐸</m:t>
                        </m:r>
                        <m:d>
                          <m:dPr>
                            <m:ctrlPr>
                              <a:rPr lang="es-ES_tradnl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_tradnl" sz="2000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</m:d>
                      </m:num>
                      <m:den>
                        <m:r>
                          <a:rPr lang="es-ES_tradnl" sz="2000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s-ES_tradnl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_tradnl" sz="20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s-ES_tradnl" sz="20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/>
                  <a:t>            For linear regression </a:t>
                </a:r>
                <a:r>
                  <a:rPr lang="en-US" sz="2000" dirty="0">
                    <a:sym typeface="Wingdings" panose="05000000000000000000" pitchFamily="2" charset="2"/>
                  </a:rPr>
                  <a:t> </a:t>
                </a:r>
                <a:r>
                  <a:rPr lang="en-US" sz="2000" dirty="0"/>
                  <a:t>  </a:t>
                </a:r>
              </a:p>
              <a:p>
                <a:pPr marL="342900" indent="-342900">
                  <a:buFont typeface="+mj-lt"/>
                  <a:buAutoNum type="arabicPeriod"/>
                </a:pPr>
                <a:endParaRPr lang="en-US" sz="2000" dirty="0"/>
              </a:p>
              <a:p>
                <a:pPr marL="342900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s-ES_tradnl" sz="2000" b="0" i="1" smtClean="0">
                        <a:latin typeface="Cambria Math" panose="02040503050406030204" pitchFamily="18" charset="0"/>
                      </a:rPr>
                      <m:t>𝐺𝑜</m:t>
                    </m:r>
                    <m:r>
                      <a:rPr lang="es-ES_tradnl" sz="20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_tradnl" sz="2000" i="1">
                        <a:latin typeface="Cambria Math" panose="02040503050406030204" pitchFamily="18" charset="0"/>
                      </a:rPr>
                      <m:t>𝑡𝑜</m:t>
                    </m:r>
                    <m:r>
                      <a:rPr lang="es-ES_tradnl" sz="20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_tradnl" sz="2000" i="1">
                        <a:latin typeface="Cambria Math" panose="02040503050406030204" pitchFamily="18" charset="0"/>
                      </a:rPr>
                      <m:t>𝑆𝑡𝑒𝑝</m:t>
                    </m:r>
                    <m:r>
                      <a:rPr lang="es-ES_tradnl" sz="2000" i="1">
                        <a:latin typeface="Cambria Math" panose="02040503050406030204" pitchFamily="18" charset="0"/>
                      </a:rPr>
                      <m:t> 2  </m:t>
                    </m:r>
                    <m:r>
                      <a:rPr lang="es-ES_tradnl" sz="2000" i="1">
                        <a:latin typeface="Cambria Math" panose="02040503050406030204" pitchFamily="18" charset="0"/>
                      </a:rPr>
                      <m:t>𝑢𝑛𝑡𝑖𝑙</m:t>
                    </m:r>
                    <m:r>
                      <a:rPr lang="es-ES_tradnl" sz="20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_tradnl" sz="2000" i="1">
                        <a:latin typeface="Cambria Math" panose="02040503050406030204" pitchFamily="18" charset="0"/>
                      </a:rPr>
                      <m:t>𝑠𝑡𝑜𝑝</m:t>
                    </m:r>
                    <m:r>
                      <a:rPr lang="es-ES_tradnl" sz="20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_tradnl" sz="2000" i="1">
                        <a:latin typeface="Cambria Math" panose="02040503050406030204" pitchFamily="18" charset="0"/>
                      </a:rPr>
                      <m:t>𝑐𝑟𝑖𝑡𝑒𝑟𝑖𝑎</m:t>
                    </m:r>
                    <m:r>
                      <a:rPr lang="es-ES_tradnl" sz="2000" b="0" i="1" smtClea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es-ES_tradnl" sz="2000" b="0" i="1" smtClean="0">
                        <a:latin typeface="Cambria Math" panose="02040503050406030204" pitchFamily="18" charset="0"/>
                      </a:rPr>
                      <m:t>𝑔𝑒𝑛𝑒𝑟𝑎𝑙𝑙𝑦</m:t>
                    </m:r>
                    <m:r>
                      <a:rPr lang="es-ES_tradnl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_tradnl" sz="2000" b="0" i="1" smtClean="0">
                        <a:latin typeface="Cambria Math" panose="02040503050406030204" pitchFamily="18" charset="0"/>
                      </a:rPr>
                      <m:t>𝑐𝑜𝑛𝑣𝑒𝑟𝑔𝑒𝑛𝑐𝑦</m:t>
                    </m:r>
                    <m:r>
                      <a:rPr lang="es-ES_tradnl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_tradnl" sz="2000" b="0" i="1" smtClean="0">
                        <a:latin typeface="Cambria Math" panose="02040503050406030204" pitchFamily="18" charset="0"/>
                      </a:rPr>
                      <m:t>𝑜𝑟</m:t>
                    </m:r>
                    <m:r>
                      <a:rPr lang="es-ES_tradnl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_tradnl" sz="2000" b="0" i="1" smtClean="0">
                        <a:latin typeface="Cambria Math" panose="02040503050406030204" pitchFamily="18" charset="0"/>
                      </a:rPr>
                      <m:t>𝑛𝑢𝑚𝑏𝑒𝑟</m:t>
                    </m:r>
                    <m:r>
                      <a:rPr lang="es-ES_tradnl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_tradnl" sz="2000" b="0" i="1" smtClean="0">
                        <a:latin typeface="Cambria Math" panose="02040503050406030204" pitchFamily="18" charset="0"/>
                      </a:rPr>
                      <m:t>𝑜𝑓</m:t>
                    </m:r>
                    <m:r>
                      <a:rPr lang="es-ES_tradnl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_tradnl" sz="2000" b="0" i="1" smtClean="0">
                        <a:latin typeface="Cambria Math" panose="02040503050406030204" pitchFamily="18" charset="0"/>
                      </a:rPr>
                      <m:t>𝑖𝑡𝑒𝑟𝑎𝑡𝑖𝑜𝑛𝑠</m:t>
                    </m:r>
                    <m:r>
                      <a:rPr lang="es-ES_tradnl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  <a:p>
                <a:pPr marL="342900" indent="-342900">
                  <a:buFont typeface="+mj-lt"/>
                  <a:buAutoNum type="arabicPeriod"/>
                </a:pPr>
                <a:endParaRPr lang="en-US" dirty="0"/>
              </a:p>
              <a:p>
                <a:pPr marL="342900" indent="-342900">
                  <a:buFont typeface="+mj-lt"/>
                  <a:buAutoNum type="arabicPeriod"/>
                </a:pPr>
                <a:endParaRPr lang="en-US" dirty="0"/>
              </a:p>
            </p:txBody>
          </p:sp>
        </mc:Choice>
        <mc:Fallback xmlns="">
          <p:sp>
            <p:nvSpPr>
              <p:cNvPr id="4" name="CuadroTexto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0772" y="3015434"/>
                <a:ext cx="10374197" cy="3422732"/>
              </a:xfrm>
              <a:prstGeom prst="rect">
                <a:avLst/>
              </a:prstGeom>
              <a:blipFill>
                <a:blip r:embed="rId3"/>
                <a:stretch>
                  <a:fillRect l="-881" t="-14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ángulo 5"/>
              <p:cNvSpPr/>
              <p:nvPr/>
            </p:nvSpPr>
            <p:spPr>
              <a:xfrm>
                <a:off x="8077289" y="4536148"/>
                <a:ext cx="3237040" cy="8485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s-ES_tradnl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_tradnl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s-ES_tradnl" i="1"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ctrlPr>
                                <a:rPr lang="es-ES_tradnl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S_tradnl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</m:d>
                        </m:num>
                        <m:den>
                          <m:r>
                            <a:rPr lang="es-ES_tradnl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s-ES_tradnl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_tradnl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s-ES_tradnl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s-ES_tradnl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_tradnl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_tradnl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s-ES_tradnl" b="0" i="0" smtClean="0">
                              <a:latin typeface="Cambria Math" panose="02040503050406030204" pitchFamily="18" charset="0"/>
                            </a:rPr>
                            <m:t>m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s-ES_tradnl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s-ES_tradnl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s-ES_tradnl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s-ES_tradnl" i="1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d>
                            <m:dPr>
                              <m:ctrlPr>
                                <a:rPr lang="es-ES_tradnl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s-ES_tradnl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s-ES_tradnl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p>
                                  <m:r>
                                    <a:rPr lang="es-ES_tradnl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s-ES_tradnl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s-ES_tradnl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es-ES_tradnl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  <m:r>
                                <a:rPr lang="es-ES_tradnl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s-ES_tradnl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s-ES_tradnl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r>
                                    <a:rPr lang="es-ES_tradnl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</m:e>
                          </m:d>
                          <m:sSubSup>
                            <m:sSubSupPr>
                              <m:ctrlPr>
                                <a:rPr lang="es-ES_tradnl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s-ES_tradnl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s-ES_tradnl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s-ES_tradnl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Rectángulo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7289" y="4536148"/>
                <a:ext cx="3237040" cy="84856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85487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Deep Learning?</a:t>
            </a: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241" y="1273500"/>
            <a:ext cx="9676616" cy="5443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7192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464002"/>
            <a:ext cx="11430000" cy="447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0563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581" y="1294025"/>
            <a:ext cx="4572000" cy="4533900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6810866" y="1853347"/>
            <a:ext cx="449658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Important: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Scale features before applying gradient descent (min-max normalization or mean-</a:t>
            </a:r>
            <a:r>
              <a:rPr lang="en-US" dirty="0" err="1"/>
              <a:t>std</a:t>
            </a:r>
            <a:r>
              <a:rPr lang="en-US" dirty="0"/>
              <a:t> normalization)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dirty="0" err="1"/>
              <a:t>Choose</a:t>
            </a:r>
            <a:r>
              <a:rPr lang="es-ES_tradnl" dirty="0"/>
              <a:t> </a:t>
            </a:r>
            <a:r>
              <a:rPr lang="es-ES_tradnl" dirty="0" err="1"/>
              <a:t>learning</a:t>
            </a:r>
            <a:r>
              <a:rPr lang="es-ES_tradnl" dirty="0"/>
              <a:t> </a:t>
            </a:r>
            <a:r>
              <a:rPr lang="es-ES_tradnl" dirty="0" err="1"/>
              <a:t>rate</a:t>
            </a:r>
            <a:r>
              <a:rPr lang="es-ES_tradnl" dirty="0"/>
              <a:t> </a:t>
            </a:r>
            <a:r>
              <a:rPr lang="el-GR" dirty="0"/>
              <a:t>α</a:t>
            </a:r>
            <a:r>
              <a:rPr lang="es-ES_tradnl" dirty="0"/>
              <a:t> </a:t>
            </a:r>
            <a:r>
              <a:rPr lang="es-ES_tradnl" dirty="0" err="1"/>
              <a:t>wisely</a:t>
            </a:r>
            <a:r>
              <a:rPr lang="es-ES_tradnl" dirty="0"/>
              <a:t>.</a:t>
            </a:r>
            <a:endParaRPr lang="en-US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4713" y="3784125"/>
            <a:ext cx="5476875" cy="242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567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advanced gradient descent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1792713"/>
            <a:ext cx="3810000" cy="3800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5901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advanced gradient descent: SGD</a:t>
            </a:r>
          </a:p>
        </p:txBody>
      </p:sp>
      <p:sp>
        <p:nvSpPr>
          <p:cNvPr id="3" name="CuadroTexto 2"/>
          <p:cNvSpPr txBox="1"/>
          <p:nvPr/>
        </p:nvSpPr>
        <p:spPr>
          <a:xfrm>
            <a:off x="1513003" y="1990997"/>
            <a:ext cx="5656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Instead of computing for the weights update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ángulo 3"/>
              <p:cNvSpPr/>
              <p:nvPr/>
            </p:nvSpPr>
            <p:spPr>
              <a:xfrm>
                <a:off x="1808123" y="2505096"/>
                <a:ext cx="3237040" cy="8485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s-ES_tradnl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_tradnl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s-ES_tradnl" i="1"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ctrlPr>
                                <a:rPr lang="es-ES_tradnl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S_tradnl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</m:d>
                        </m:num>
                        <m:den>
                          <m:r>
                            <a:rPr lang="es-ES_tradnl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s-ES_tradnl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_tradnl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s-ES_tradnl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s-ES_tradnl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_tradnl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_tradnl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s-ES_tradnl">
                              <a:latin typeface="Cambria Math" panose="02040503050406030204" pitchFamily="18" charset="0"/>
                            </a:rPr>
                            <m:t>m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s-ES_tradnl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s-ES_tradnl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s-ES_tradnl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s-ES_tradnl" i="1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d>
                            <m:dPr>
                              <m:ctrlPr>
                                <a:rPr lang="es-ES_tradnl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s-ES_tradnl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s-ES_tradnl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p>
                                  <m:r>
                                    <a:rPr lang="es-ES_tradnl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s-ES_tradnl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s-ES_tradnl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es-ES_tradnl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  <m:r>
                                <a:rPr lang="es-ES_tradnl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s-ES_tradnl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s-ES_tradnl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r>
                                    <a:rPr lang="es-ES_tradnl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</m:e>
                          </m:d>
                          <m:sSubSup>
                            <m:sSubSupPr>
                              <m:ctrlPr>
                                <a:rPr lang="es-ES_tradnl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s-ES_tradnl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s-ES_tradnl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s-ES_tradnl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Rectángulo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8123" y="2505096"/>
                <a:ext cx="3237040" cy="84856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uadroTexto 6"/>
          <p:cNvSpPr txBox="1"/>
          <p:nvPr/>
        </p:nvSpPr>
        <p:spPr>
          <a:xfrm>
            <a:off x="1269477" y="3524276"/>
            <a:ext cx="75964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 an estimation computed with a random sample of training examples. This random sample is named batch of training examples.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ángulo 7"/>
              <p:cNvSpPr/>
              <p:nvPr/>
            </p:nvSpPr>
            <p:spPr>
              <a:xfrm>
                <a:off x="1830653" y="4274192"/>
                <a:ext cx="4291239" cy="8769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s-ES_tradnl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_tradnl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s-ES_tradnl" i="1"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ctrlPr>
                                <a:rPr lang="es-ES_tradnl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S_tradnl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</m:d>
                        </m:num>
                        <m:den>
                          <m:r>
                            <a:rPr lang="es-ES_tradnl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s-ES_tradnl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_tradnl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s-ES_tradnl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s-ES_tradnl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s-ES_tradnl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_tradnl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s-ES_tradnl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s-ES_tradnl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s-ES_tradnl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s-ES_tradnl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s-ES_tradnl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  <m:e>
                          <m:d>
                            <m:dPr>
                              <m:ctrlPr>
                                <a:rPr lang="es-ES_tradnl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s-ES_tradnl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s-ES_tradnl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p>
                                  <m:r>
                                    <a:rPr lang="es-ES_tradnl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s-ES_tradnl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s-ES_tradnl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es-ES_tradnl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  <m:r>
                                <a:rPr lang="es-ES_tradnl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s-ES_tradnl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s-ES_tradnl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r>
                                    <a:rPr lang="es-ES_tradnl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</m:e>
                          </m:d>
                          <m:sSubSup>
                            <m:sSubSupPr>
                              <m:ctrlPr>
                                <a:rPr lang="es-ES_tradnl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s-ES_tradnl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s-ES_tradnl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s-ES_tradnl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bSup>
                          <m:r>
                            <m:rPr>
                              <m:nor/>
                            </m:rPr>
                            <a:rPr lang="es-ES_tradnl" b="0" i="0" smtClean="0">
                              <a:latin typeface="Cambria Math" panose="02040503050406030204" pitchFamily="18" charset="0"/>
                            </a:rPr>
                            <m:t>        </m:t>
                          </m:r>
                          <m:r>
                            <m:rPr>
                              <m:nor/>
                            </m:rPr>
                            <a:rPr lang="es-ES_tradnl" b="0" i="0" smtClean="0">
                              <a:latin typeface="Cambria Math" panose="02040503050406030204" pitchFamily="18" charset="0"/>
                            </a:rPr>
                            <m:t>b</m:t>
                          </m:r>
                          <m:r>
                            <a:rPr lang="es-ES_tradnl" b="0" i="1" smtClean="0">
                              <a:latin typeface="Cambria Math" panose="02040503050406030204" pitchFamily="18" charset="0"/>
                            </a:rPr>
                            <m:t>≪</m:t>
                          </m:r>
                          <m:r>
                            <a:rPr lang="es-ES_tradnl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s-ES_tradnl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ectángulo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0653" y="4274192"/>
                <a:ext cx="4291239" cy="87690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uadroTexto 8"/>
          <p:cNvSpPr txBox="1"/>
          <p:nvPr/>
        </p:nvSpPr>
        <p:spPr>
          <a:xfrm>
            <a:off x="1269477" y="5187250"/>
            <a:ext cx="75964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And apply the regular gradient algorithm. It is generally convenient to slowly decrease learning rate as the number of iterations grows.</a:t>
            </a: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6375" y="4170607"/>
            <a:ext cx="3525625" cy="2617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4341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SGD vs GD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Computing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s-ES_tradnl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_tradnl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s-ES_tradnl" i="1">
                            <a:latin typeface="Cambria Math" panose="02040503050406030204" pitchFamily="18" charset="0"/>
                          </a:rPr>
                          <m:t>𝐸</m:t>
                        </m:r>
                        <m:d>
                          <m:dPr>
                            <m:ctrlPr>
                              <a:rPr lang="es-ES_tradnl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_tradnl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</m:d>
                      </m:num>
                      <m:den>
                        <m:r>
                          <a:rPr lang="es-ES_tradnl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s-ES_tradnl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_tradnl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s-ES_tradnl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 can take long time if m is big, estimation is fast.</a:t>
                </a:r>
              </a:p>
              <a:p>
                <a:r>
                  <a:rPr lang="en-US" dirty="0"/>
                  <a:t>SGD generally converges faster than GD. </a:t>
                </a:r>
              </a:p>
              <a:p>
                <a:r>
                  <a:rPr lang="en-US" dirty="0"/>
                  <a:t>SGD is more difficult to tune, batch size is a new hyper-parameter.</a:t>
                </a:r>
              </a:p>
              <a:p>
                <a:r>
                  <a:rPr lang="en-US" dirty="0"/>
                  <a:t>SGD is able to scape from some local minima due to randomness.</a:t>
                </a:r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6375" y="4240143"/>
            <a:ext cx="3525625" cy="2617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1723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1284670" cy="1325563"/>
          </a:xfrm>
        </p:spPr>
        <p:txBody>
          <a:bodyPr/>
          <a:lstStyle/>
          <a:p>
            <a:r>
              <a:rPr lang="en-US" dirty="0"/>
              <a:t>Easiest model for classification: Logistic regression. </a:t>
            </a:r>
            <a:r>
              <a:rPr lang="en-US" sz="1800" dirty="0"/>
              <a:t>We are close to neural nets, I promise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uadroTexto 3"/>
              <p:cNvSpPr txBox="1"/>
              <p:nvPr/>
            </p:nvSpPr>
            <p:spPr>
              <a:xfrm>
                <a:off x="838200" y="2118374"/>
                <a:ext cx="8828635" cy="7382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_tradnl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s-ES_tradnl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s-ES_tradnl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_tradnl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ES_tradnl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s-ES_tradnl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s-ES_tradnl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_tradnl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ES_tradnl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s-ES_tradnl" sz="2400" b="0" i="1" smtClean="0">
                          <a:latin typeface="Cambria Math" panose="02040503050406030204" pitchFamily="18" charset="0"/>
                        </a:rPr>
                        <m:t>,…, </m:t>
                      </m:r>
                      <m:sSub>
                        <m:sSubPr>
                          <m:ctrlPr>
                            <a:rPr lang="es-ES_tradnl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_tradnl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ES_tradnl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s-ES_tradnl" sz="2400" b="0" i="1" smtClean="0">
                          <a:latin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lang="es-ES_tradnl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_tradnl" sz="24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s-ES_tradnl" sz="2400" b="0" i="1" smtClean="0">
                              <a:latin typeface="Cambria Math" panose="02040503050406030204" pitchFamily="18" charset="0"/>
                            </a:rPr>
                            <m:t>( </m:t>
                          </m:r>
                          <m:r>
                            <a:rPr lang="es-ES_tradnl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s-ES_tradnl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s-ES_tradnl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ES_tradnl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_tradnl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s-ES_tradnl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s-ES_tradnl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_tradnl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ES_tradnl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s-ES_tradnl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ES_tradnl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_tradnl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s-ES_tradnl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s-ES_tradnl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_tradnl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ES_tradnl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s-ES_tradnl" sz="2400" b="0" i="1" smtClean="0"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s-ES_tradnl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_tradnl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s-ES_tradnl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s-ES_tradnl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_tradnl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ES_tradnl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s-ES_tradnl" sz="2400" b="0" i="1" smtClean="0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s-ES_tradnl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_tradnl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s-ES_tradnl" sz="2400" i="1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s-ES_tradnl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s-ES_tradnl" sz="2400"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r>
                                <a:rPr lang="es-ES_tradnl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s-ES_tradnl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s-ES_tradnl" sz="2400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p>
                                  <m:r>
                                    <a:rPr lang="es-ES_tradnl" sz="24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s-ES_tradnl" sz="24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CuadroTexto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118374"/>
                <a:ext cx="8828635" cy="73821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uadroTexto 4"/>
              <p:cNvSpPr txBox="1"/>
              <p:nvPr/>
            </p:nvSpPr>
            <p:spPr>
              <a:xfrm>
                <a:off x="10043578" y="1443222"/>
                <a:ext cx="1661160" cy="11890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_tradnl" sz="2400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s-ES_tradnl" sz="2400" b="0" i="1" smtClean="0">
                          <a:latin typeface="Cambria Math" panose="02040503050406030204" pitchFamily="18" charset="0"/>
                        </a:rPr>
                        <m:t>=  </m:t>
                      </m:r>
                      <m:d>
                        <m:dPr>
                          <m:ctrlPr>
                            <a:rPr lang="es-ES_tradnl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s-ES_tradnl" sz="24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s-ES_tradnl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s-ES_tradnl" sz="24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s-ES_tradnl" sz="24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s-ES_tradnl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_tradnl" sz="24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s-ES_tradnl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s-ES_tradnl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s-ES_tradnl" sz="2400" b="0" i="1" smtClean="0">
                                          <a:latin typeface="Cambria Math" panose="02040503050406030204" pitchFamily="18" charset="0"/>
                                        </a:rPr>
                                        <m:t>…</m:t>
                                      </m:r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s-ES_tradnl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s-ES_tradnl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s-ES_tradnl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CuadroTexto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43578" y="1443222"/>
                <a:ext cx="1661160" cy="11890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uadroTexto 5"/>
              <p:cNvSpPr txBox="1"/>
              <p:nvPr/>
            </p:nvSpPr>
            <p:spPr>
              <a:xfrm>
                <a:off x="10072753" y="2999741"/>
                <a:ext cx="1631985" cy="13796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_tradnl" sz="24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s-ES_tradnl" sz="2400" b="0" i="1" smtClean="0">
                          <a:latin typeface="Cambria Math" panose="02040503050406030204" pitchFamily="18" charset="0"/>
                        </a:rPr>
                        <m:t>=  </m:t>
                      </m:r>
                      <m:d>
                        <m:dPr>
                          <m:ctrlPr>
                            <a:rPr lang="es-ES_tradnl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s-ES_tradnl" sz="24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s-ES_tradnl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s-ES_tradnl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_tradnl" sz="2400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s-ES_tradnl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s-ES_tradnl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s-ES_tradnl" sz="2400" b="0" i="1" smtClean="0">
                                          <a:latin typeface="Cambria Math" panose="02040503050406030204" pitchFamily="18" charset="0"/>
                                        </a:rPr>
                                        <m:t>…</m:t>
                                      </m:r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s-ES_tradnl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s-ES_tradnl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s-ES_tradnl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CuadroTexto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72753" y="2999741"/>
                <a:ext cx="1631985" cy="137960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0" name="Tabla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869860"/>
              </p:ext>
            </p:extLst>
          </p:nvPr>
        </p:nvGraphicFramePr>
        <p:xfrm>
          <a:off x="584587" y="4067622"/>
          <a:ext cx="5895948" cy="2432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3987">
                  <a:extLst>
                    <a:ext uri="{9D8B030D-6E8A-4147-A177-3AD203B41FA5}">
                      <a16:colId xmlns:a16="http://schemas.microsoft.com/office/drawing/2014/main" val="4263856349"/>
                    </a:ext>
                  </a:extLst>
                </a:gridCol>
                <a:gridCol w="1473987">
                  <a:extLst>
                    <a:ext uri="{9D8B030D-6E8A-4147-A177-3AD203B41FA5}">
                      <a16:colId xmlns:a16="http://schemas.microsoft.com/office/drawing/2014/main" val="2373322781"/>
                    </a:ext>
                  </a:extLst>
                </a:gridCol>
                <a:gridCol w="1473987">
                  <a:extLst>
                    <a:ext uri="{9D8B030D-6E8A-4147-A177-3AD203B41FA5}">
                      <a16:colId xmlns:a16="http://schemas.microsoft.com/office/drawing/2014/main" val="519421710"/>
                    </a:ext>
                  </a:extLst>
                </a:gridCol>
                <a:gridCol w="1473987">
                  <a:extLst>
                    <a:ext uri="{9D8B030D-6E8A-4147-A177-3AD203B41FA5}">
                      <a16:colId xmlns:a16="http://schemas.microsoft.com/office/drawing/2014/main" val="2050741670"/>
                    </a:ext>
                  </a:extLst>
                </a:gridCol>
              </a:tblGrid>
              <a:tr h="448070">
                <a:tc>
                  <a:txBody>
                    <a:bodyPr/>
                    <a:lstStyle/>
                    <a:p>
                      <a:r>
                        <a:rPr lang="en-US" dirty="0"/>
                        <a:t>Example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Exam</a:t>
                      </a:r>
                      <a:r>
                        <a:rPr lang="en-US" baseline="0" dirty="0"/>
                        <a:t> 1  score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Exam</a:t>
                      </a:r>
                      <a:r>
                        <a:rPr lang="en-US" baseline="0" dirty="0"/>
                        <a:t> 2  score</a:t>
                      </a:r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Admitted</a:t>
                      </a: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842111"/>
                  </a:ext>
                </a:extLst>
              </a:tr>
              <a:tr h="44807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8744053"/>
                  </a:ext>
                </a:extLst>
              </a:tr>
              <a:tr h="44807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32957"/>
                  </a:ext>
                </a:extLst>
              </a:tr>
              <a:tr h="448070"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0180749"/>
                  </a:ext>
                </a:extLst>
              </a:tr>
              <a:tr h="44807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8929565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8" name="CuadroTexto 7"/>
              <p:cNvSpPr txBox="1"/>
              <p:nvPr/>
            </p:nvSpPr>
            <p:spPr>
              <a:xfrm>
                <a:off x="838200" y="2730726"/>
                <a:ext cx="2058192" cy="7000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_tradnl" sz="2400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s-ES_tradnl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_tradnl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s-ES_tradnl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_tradnl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_tradnl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s-ES_tradnl" sz="2400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s-ES_tradnl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s-ES_tradnl" sz="2400" b="0" i="0" smtClean="0"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r>
                                <a:rPr lang="es-ES_tradnl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s-ES_tradnl" sz="24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  <m:r>
                            <a:rPr lang="es-ES_tradnl" sz="2400" b="0" i="1" smtClean="0">
                              <a:latin typeface="Cambria Math" panose="02040503050406030204" pitchFamily="18" charset="0"/>
                            </a:rPr>
                            <m:t>⁡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CuadroTexto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730726"/>
                <a:ext cx="2058192" cy="70006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Imagen 11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27" t="8576" r="7623" b="6811"/>
          <a:stretch/>
        </p:blipFill>
        <p:spPr>
          <a:xfrm>
            <a:off x="6650823" y="3986125"/>
            <a:ext cx="3421930" cy="2595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9839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263" y="4191880"/>
            <a:ext cx="4091737" cy="2598253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1284670" cy="1325563"/>
          </a:xfrm>
        </p:spPr>
        <p:txBody>
          <a:bodyPr/>
          <a:lstStyle/>
          <a:p>
            <a:r>
              <a:rPr lang="en-US" dirty="0"/>
              <a:t>Easiest model for classification: Logistic regression.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uadroTexto 3"/>
              <p:cNvSpPr txBox="1"/>
              <p:nvPr/>
            </p:nvSpPr>
            <p:spPr>
              <a:xfrm>
                <a:off x="838200" y="2118374"/>
                <a:ext cx="204780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_tradnl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s-ES_tradnl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s-ES_tradnl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_tradnl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ES_tradnl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s-ES_tradnl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s-ES_tradnl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_tradnl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ES_tradnl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s-ES_tradnl" sz="2400" b="0" i="1" smtClean="0">
                          <a:latin typeface="Cambria Math" panose="02040503050406030204" pitchFamily="18" charset="0"/>
                        </a:rPr>
                        <m:t>,…, </m:t>
                      </m:r>
                      <m:sSub>
                        <m:sSubPr>
                          <m:ctrlPr>
                            <a:rPr lang="es-ES_tradnl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_tradnl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ES_tradnl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s-ES_tradnl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CuadroTexto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118374"/>
                <a:ext cx="2047804" cy="369332"/>
              </a:xfrm>
              <a:prstGeom prst="rect">
                <a:avLst/>
              </a:prstGeom>
              <a:blipFill>
                <a:blip r:embed="rId3"/>
                <a:stretch>
                  <a:fillRect l="-3284" r="-5373"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uadroTexto 7"/>
              <p:cNvSpPr txBox="1"/>
              <p:nvPr/>
            </p:nvSpPr>
            <p:spPr>
              <a:xfrm>
                <a:off x="9788950" y="5780297"/>
                <a:ext cx="2058192" cy="7000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_tradnl" sz="2400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s-ES_tradnl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_tradnl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s-ES_tradnl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_tradnl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_tradnl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s-ES_tradnl" sz="2400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s-ES_tradnl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s-ES_tradnl" sz="2400" b="0" i="0" smtClean="0"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r>
                                <a:rPr lang="es-ES_tradnl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s-ES_tradnl" sz="24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  <m:r>
                            <a:rPr lang="es-ES_tradnl" sz="2400" b="0" i="1" smtClean="0">
                              <a:latin typeface="Cambria Math" panose="02040503050406030204" pitchFamily="18" charset="0"/>
                            </a:rPr>
                            <m:t>⁡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CuadroTexto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88950" y="5780297"/>
                <a:ext cx="2058192" cy="70006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uadroTexto 12"/>
              <p:cNvSpPr txBox="1"/>
              <p:nvPr/>
            </p:nvSpPr>
            <p:spPr>
              <a:xfrm>
                <a:off x="3436070" y="1974916"/>
                <a:ext cx="7838388" cy="6693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Can be interpreted as the probability that a given example will belong to the category 1  </a:t>
                </a:r>
                <a14:m>
                  <m:oMath xmlns:m="http://schemas.openxmlformats.org/officeDocument/2006/math">
                    <m:r>
                      <a:rPr lang="es-ES_tradnl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endChr m:val="|"/>
                        <m:ctrlPr>
                          <a:rPr lang="es-ES_tradnl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_tradnl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s-ES_tradnl" b="0" i="1" smtClean="0">
                            <a:latin typeface="Cambria Math" panose="02040503050406030204" pitchFamily="18" charset="0"/>
                          </a:rPr>
                          <m:t>=1 </m:t>
                        </m:r>
                      </m:e>
                    </m:d>
                    <m:r>
                      <a:rPr lang="es-ES_tradnl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_tradnl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s-ES_tradnl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s-ES_tradnl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s-ES_tradnl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3" name="CuadroTexto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6070" y="1974916"/>
                <a:ext cx="7838388" cy="669304"/>
              </a:xfrm>
              <a:prstGeom prst="rect">
                <a:avLst/>
              </a:prstGeom>
              <a:blipFill>
                <a:blip r:embed="rId5"/>
                <a:stretch>
                  <a:fillRect l="-700" t="-5455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CuadroTexto 17"/>
          <p:cNvSpPr txBox="1"/>
          <p:nvPr/>
        </p:nvSpPr>
        <p:spPr>
          <a:xfrm>
            <a:off x="939538" y="3118068"/>
            <a:ext cx="78383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order to get categorical predictions, a decision threshold must be set. If no prior information 0.5 is chosen.</a:t>
            </a:r>
          </a:p>
        </p:txBody>
      </p:sp>
    </p:spTree>
    <p:extLst>
      <p:ext uri="{BB962C8B-B14F-4D97-AF65-F5344CB8AC3E}">
        <p14:creationId xmlns:p14="http://schemas.microsoft.com/office/powerpoint/2010/main" val="8061581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Easiest model for classification: Logistic regression.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uadroTexto 2"/>
              <p:cNvSpPr txBox="1"/>
              <p:nvPr/>
            </p:nvSpPr>
            <p:spPr>
              <a:xfrm>
                <a:off x="1166566" y="3155623"/>
                <a:ext cx="10384574" cy="1008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_tradnl" sz="24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s-ES_tradnl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_tradnl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d>
                      <m:r>
                        <a:rPr lang="es-ES_tradnl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_tradnl" sz="2400" b="0" i="1" smtClean="0">
                          <a:latin typeface="Cambria Math" panose="02040503050406030204" pitchFamily="18" charset="0"/>
                        </a:rPr>
                        <m:t>𝑐𝑟𝑜𝑠𝑠</m:t>
                      </m:r>
                      <m:r>
                        <a:rPr lang="es-ES_tradnl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s-ES_tradnl" sz="2400" b="0" i="1" smtClean="0">
                          <a:latin typeface="Cambria Math" panose="02040503050406030204" pitchFamily="18" charset="0"/>
                        </a:rPr>
                        <m:t>𝑒𝑛𝑡𝑟𝑜𝑝𝑦</m:t>
                      </m:r>
                      <m:r>
                        <a:rPr lang="es-ES_tradnl" sz="2400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s-ES_tradnl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_tradnl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s-ES_tradnl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r>
                        <a:rPr lang="es-ES_tradnl" sz="2400" b="0" i="1" smtClean="0">
                          <a:latin typeface="Cambria Math" panose="02040503050406030204" pitchFamily="18" charset="0"/>
                        </a:rPr>
                        <m:t>[</m:t>
                      </m:r>
                      <m:nary>
                        <m:naryPr>
                          <m:chr m:val="∑"/>
                          <m:ctrlPr>
                            <a:rPr lang="es-ES_tradnl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s-ES_tradnl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s-ES_tradnl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s-ES_tradnl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es-ES_tradnl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ES_tradnl" sz="24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p>
                              <m:r>
                                <a:rPr lang="es-ES_tradnl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func>
                            <m:funcPr>
                              <m:ctrlPr>
                                <a:rPr lang="es-ES_tradnl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s-ES_tradnl" sz="240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s-ES_tradnl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s-ES_tradnl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d>
                                    <m:dPr>
                                      <m:ctrlPr>
                                        <a:rPr lang="es-ES_tradnl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s-ES_tradnl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s-ES_tradnl" sz="2400" i="1">
                                              <a:latin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</m:e>
                                        <m:sup>
                                          <m:r>
                                            <a:rPr lang="es-ES_tradnl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d>
                            </m:e>
                          </m:func>
                          <m:r>
                            <a:rPr lang="es-ES_tradnl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s-ES_tradnl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S_tradnl" sz="2400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p>
                                <m:sSupPr>
                                  <m:ctrlPr>
                                    <a:rPr lang="es-ES_tradnl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s-ES_tradnl" sz="2400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r>
                                    <a:rPr lang="es-ES_tradnl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</m:e>
                          </m:d>
                          <m:func>
                            <m:funcPr>
                              <m:ctrlPr>
                                <a:rPr lang="es-ES_tradnl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s-ES_tradnl" sz="240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s-ES_tradnl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s-ES_tradnl" sz="2400" i="1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s-ES_tradnl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d>
                                    <m:dPr>
                                      <m:ctrlPr>
                                        <a:rPr lang="es-ES_tradnl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s-ES_tradnl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s-ES_tradnl" sz="2400" i="1">
                                              <a:latin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</m:e>
                                        <m:sup>
                                          <m:r>
                                            <a:rPr lang="es-ES_tradnl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d>
                              <m:r>
                                <a:rPr lang="es-ES_tradnl" sz="2400" b="0" i="1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CuadroTexto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6566" y="3155623"/>
                <a:ext cx="10384574" cy="100822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uadroTexto 6"/>
              <p:cNvSpPr txBox="1"/>
              <p:nvPr/>
            </p:nvSpPr>
            <p:spPr>
              <a:xfrm>
                <a:off x="7667920" y="4373574"/>
                <a:ext cx="4524080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s-ES_tradnl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𝐸</m:t>
                    </m:r>
                    <m:r>
                      <a:rPr lang="es-ES_tradnl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→</m:t>
                    </m:r>
                    <m:r>
                      <a:rPr lang="es-ES_tradnl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𝑒𝑟𝑟𝑜𝑟</m:t>
                    </m:r>
                    <m:r>
                      <a:rPr lang="es-ES_tradnl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  <m:r>
                      <a:rPr lang="es-ES_tradnl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𝑜𝑓</m:t>
                    </m:r>
                    <m:r>
                      <a:rPr lang="es-ES_tradnl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  <m:r>
                      <a:rPr lang="es-ES_tradnl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𝑡h𝑒</m:t>
                    </m:r>
                    <m:r>
                      <a:rPr lang="es-ES_tradnl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  <m:r>
                      <a:rPr lang="es-ES_tradnl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𝑚𝑜𝑑𝑒𝑙</m:t>
                    </m:r>
                  </m:oMath>
                </a14:m>
                <a:r>
                  <a:rPr lang="es-ES_tradnl" b="0" i="1" dirty="0">
                    <a:latin typeface="Cambria Math" panose="02040503050406030204" pitchFamily="18" charset="0"/>
                    <a:sym typeface="Wingdings" panose="05000000000000000000" pitchFamily="2" charset="2"/>
                  </a:rPr>
                  <a:t> </a:t>
                </a:r>
                <a:endParaRPr lang="es-ES_tradnl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s-ES_tradnl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_tradnl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s-ES_tradnl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s-ES_tradnl" b="0" i="1" smtClean="0">
                        <a:latin typeface="Cambria Math" panose="02040503050406030204" pitchFamily="18" charset="0"/>
                      </a:rPr>
                      <m:t>→ </m:t>
                    </m:r>
                    <m:r>
                      <a:rPr lang="es-ES_tradnl" b="0" i="1" smtClean="0">
                        <a:latin typeface="Cambria Math" panose="02040503050406030204" pitchFamily="18" charset="0"/>
                      </a:rPr>
                      <m:t>𝑣𝑎𝑙𝑢𝑒</m:t>
                    </m:r>
                    <m:r>
                      <a:rPr lang="es-ES_tradnl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_tradnl" b="0" i="1" smtClean="0">
                        <a:latin typeface="Cambria Math" panose="02040503050406030204" pitchFamily="18" charset="0"/>
                      </a:rPr>
                      <m:t>𝑜𝑓</m:t>
                    </m:r>
                    <m:r>
                      <a:rPr lang="es-ES_tradnl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_tradnl" b="0" i="1" smtClean="0">
                        <a:latin typeface="Cambria Math" panose="02040503050406030204" pitchFamily="18" charset="0"/>
                      </a:rPr>
                      <m:t>𝑒𝑥𝑎𝑚𝑝𝑙𝑒</m:t>
                    </m:r>
                    <m:r>
                      <a:rPr lang="es-ES_tradnl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_tradnl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(label)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_tradnl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_tradnl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ES_tradnl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s-ES_tradnl" i="1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s-ES_tradnl" b="0" i="1" smtClean="0">
                          <a:latin typeface="Cambria Math" panose="02040503050406030204" pitchFamily="18" charset="0"/>
                        </a:rPr>
                        <m:t>𝑓𝑒𝑎𝑡𝑢𝑟𝑒𝑠</m:t>
                      </m:r>
                      <m:r>
                        <a:rPr lang="es-ES_tradnl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_tradnl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s-ES_tradnl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_tradnl" b="0" i="1" smtClean="0">
                          <a:latin typeface="Cambria Math" panose="02040503050406030204" pitchFamily="18" charset="0"/>
                        </a:rPr>
                        <m:t>𝑒𝑥𝑎𝑚𝑝𝑙𝑒</m:t>
                      </m:r>
                      <m:r>
                        <a:rPr lang="es-ES_tradnl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_tradnl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  <a:p>
                <a:r>
                  <a:rPr lang="es-ES_tradnl" dirty="0"/>
                  <a:t>m</a:t>
                </a:r>
                <a14:m>
                  <m:oMath xmlns:m="http://schemas.openxmlformats.org/officeDocument/2006/math">
                    <m:r>
                      <a:rPr lang="es-ES_tradnl" i="1">
                        <a:latin typeface="Cambria Math" panose="02040503050406030204" pitchFamily="18" charset="0"/>
                      </a:rPr>
                      <m:t>→</m:t>
                    </m:r>
                    <m:r>
                      <a:rPr lang="es-ES_tradnl" i="1">
                        <a:latin typeface="Cambria Math" panose="02040503050406030204" pitchFamily="18" charset="0"/>
                      </a:rPr>
                      <m:t>𝑛𝑢𝑚𝑏𝑒𝑟</m:t>
                    </m:r>
                    <m:r>
                      <a:rPr lang="es-ES_tradnl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_tradnl" i="1">
                        <a:latin typeface="Cambria Math" panose="02040503050406030204" pitchFamily="18" charset="0"/>
                      </a:rPr>
                      <m:t>𝑜𝑓</m:t>
                    </m:r>
                    <m:r>
                      <a:rPr lang="es-ES_tradnl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_tradnl" i="1">
                        <a:latin typeface="Cambria Math" panose="02040503050406030204" pitchFamily="18" charset="0"/>
                      </a:rPr>
                      <m:t>𝑒𝑥𝑎𝑚𝑝𝑙𝑒𝑠</m:t>
                    </m:r>
                    <m:r>
                      <a:rPr lang="es-ES_tradnl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7" name="CuadroTexto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7920" y="4373574"/>
                <a:ext cx="4524080" cy="1477328"/>
              </a:xfrm>
              <a:prstGeom prst="rect">
                <a:avLst/>
              </a:prstGeom>
              <a:blipFill>
                <a:blip r:embed="rId3"/>
                <a:stretch>
                  <a:fillRect l="-12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uadroTexto 7"/>
          <p:cNvSpPr txBox="1"/>
          <p:nvPr/>
        </p:nvSpPr>
        <p:spPr>
          <a:xfrm>
            <a:off x="1046376" y="4666631"/>
            <a:ext cx="4166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Find </a:t>
            </a:r>
            <a:r>
              <a:rPr lang="en-US" i="1" dirty="0"/>
              <a:t>W</a:t>
            </a:r>
            <a:r>
              <a:rPr lang="en-US" dirty="0"/>
              <a:t> such that E(</a:t>
            </a:r>
            <a:r>
              <a:rPr lang="en-US" i="1" dirty="0"/>
              <a:t>W)</a:t>
            </a:r>
            <a:r>
              <a:rPr lang="en-US" dirty="0"/>
              <a:t> is minimum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ángulo 14"/>
              <p:cNvSpPr/>
              <p:nvPr/>
            </p:nvSpPr>
            <p:spPr>
              <a:xfrm>
                <a:off x="1166566" y="5271077"/>
                <a:ext cx="6470939" cy="8485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_tradnl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s-ES_tradnl" b="0" i="1" smtClean="0">
                          <a:latin typeface="Cambria Math" panose="02040503050406030204" pitchFamily="18" charset="0"/>
                        </a:rPr>
                        <m:t>= </m:t>
                      </m:r>
                      <m:func>
                        <m:funcPr>
                          <m:ctrlPr>
                            <a:rPr lang="es-ES_tradnl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s-ES_tradnl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s-ES_tradnl" b="0" i="0" smtClean="0">
                                  <a:latin typeface="Cambria Math" panose="02040503050406030204" pitchFamily="18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s-ES_tradnl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lim>
                          </m:limLow>
                        </m:fName>
                        <m:e>
                          <m:r>
                            <a:rPr lang="es-ES_tradnl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s-ES_tradnl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s-ES_tradnl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s-ES_tradnl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den>
                          </m:f>
                          <m:r>
                            <a:rPr lang="es-ES_tradnl" i="1">
                              <a:latin typeface="Cambria Math" panose="02040503050406030204" pitchFamily="18" charset="0"/>
                            </a:rPr>
                            <m:t>[</m:t>
                          </m:r>
                          <m:nary>
                            <m:naryPr>
                              <m:chr m:val="∑"/>
                              <m:ctrlPr>
                                <a:rPr lang="es-ES_tradnl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s-ES_tradnl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s-ES_tradnl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s-ES_tradnl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s-ES_tradnl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s-ES_tradnl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r>
                                    <a:rPr lang="es-ES_tradnl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  <m:func>
                                <m:funcPr>
                                  <m:ctrlPr>
                                    <a:rPr lang="es-ES_tradnl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s-ES_tradnl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s-ES_tradnl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s-ES_tradnl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  <m:d>
                                        <m:dPr>
                                          <m:ctrlPr>
                                            <a:rPr lang="es-ES_tradnl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p>
                                            <m:sSupPr>
                                              <m:ctrlPr>
                                                <a:rPr lang="es-ES_tradnl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s-ES_tradnl" i="1">
                                                  <a:latin typeface="Cambria Math" panose="02040503050406030204" pitchFamily="18" charset="0"/>
                                                </a:rPr>
                                                <m:t>𝑋</m:t>
                                              </m:r>
                                            </m:e>
                                            <m:sup>
                                              <m:r>
                                                <a:rPr lang="es-ES_tradnl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p>
                                          </m:sSup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  <m:r>
                                <a:rPr lang="es-ES_tradnl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s-ES_tradnl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s-ES_tradnl" i="1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sSup>
                                    <m:sSupPr>
                                      <m:ctrlPr>
                                        <a:rPr lang="es-ES_tradnl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s-ES_tradnl" i="1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  <m:sup>
                                      <m:r>
                                        <a:rPr lang="es-ES_tradnl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p>
                                  </m:sSup>
                                </m:e>
                              </m:d>
                              <m:func>
                                <m:funcPr>
                                  <m:ctrlPr>
                                    <a:rPr lang="es-ES_tradnl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s-ES_tradnl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s-ES_tradnl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s-ES_tradnl" i="1"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r>
                                        <a:rPr lang="es-ES_tradnl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  <m:d>
                                        <m:dPr>
                                          <m:ctrlPr>
                                            <a:rPr lang="es-ES_tradnl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p>
                                            <m:sSupPr>
                                              <m:ctrlPr>
                                                <a:rPr lang="es-ES_tradnl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s-ES_tradnl" i="1">
                                                  <a:latin typeface="Cambria Math" panose="02040503050406030204" pitchFamily="18" charset="0"/>
                                                </a:rPr>
                                                <m:t>𝑋</m:t>
                                              </m:r>
                                            </m:e>
                                            <m:sup>
                                              <m:r>
                                                <a:rPr lang="es-ES_tradnl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p>
                                          </m:sSup>
                                        </m:e>
                                      </m:d>
                                    </m:e>
                                  </m:d>
                                  <m:r>
                                    <a:rPr lang="es-ES_tradnl" b="0" i="1" smtClean="0">
                                      <a:latin typeface="Cambria Math" panose="02040503050406030204" pitchFamily="18" charset="0"/>
                                    </a:rPr>
                                    <m:t>]</m:t>
                                  </m:r>
                                </m:e>
                              </m:func>
                            </m:e>
                          </m:nary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Rectángulo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6566" y="5271077"/>
                <a:ext cx="6470939" cy="84856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ángulo 3"/>
              <p:cNvSpPr/>
              <p:nvPr/>
            </p:nvSpPr>
            <p:spPr>
              <a:xfrm>
                <a:off x="1082511" y="1743598"/>
                <a:ext cx="6096000" cy="830548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_tradnl" sz="24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s-ES_tradnl" sz="240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s-ES_tradnl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_tradnl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ES_tradnl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s-ES_tradnl" sz="2400" i="1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s-ES_tradnl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_tradnl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ES_tradnl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s-ES_tradnl" sz="2400" i="1">
                          <a:latin typeface="Cambria Math" panose="02040503050406030204" pitchFamily="18" charset="0"/>
                        </a:rPr>
                        <m:t>,…, </m:t>
                      </m:r>
                      <m:sSub>
                        <m:sSubPr>
                          <m:ctrlPr>
                            <a:rPr lang="es-ES_tradnl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_tradnl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ES_tradnl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s-ES_tradnl" sz="2400" i="1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s-ES_tradnl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_tradnl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s-ES_tradnl" sz="2400" i="1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s-ES_tradnl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s-ES_tradnl" sz="2400"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r>
                                <a:rPr lang="es-ES_tradnl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s-ES_tradnl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s-ES_tradnl" sz="2400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p>
                                  <m:r>
                                    <a:rPr lang="es-ES_tradnl" sz="24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s-ES_tradnl" sz="24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Rectángulo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2511" y="1743598"/>
                <a:ext cx="6096000" cy="83054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957928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Easiest model for classification: Logistic regression.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ángulo 14"/>
              <p:cNvSpPr/>
              <p:nvPr/>
            </p:nvSpPr>
            <p:spPr>
              <a:xfrm>
                <a:off x="1039304" y="2122524"/>
                <a:ext cx="6470939" cy="8485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_tradnl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s-ES_tradnl" b="0" i="1" smtClean="0">
                          <a:latin typeface="Cambria Math" panose="02040503050406030204" pitchFamily="18" charset="0"/>
                        </a:rPr>
                        <m:t>= </m:t>
                      </m:r>
                      <m:func>
                        <m:funcPr>
                          <m:ctrlPr>
                            <a:rPr lang="es-ES_tradnl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s-ES_tradnl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s-ES_tradnl" b="0" i="0" smtClean="0">
                                  <a:latin typeface="Cambria Math" panose="02040503050406030204" pitchFamily="18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s-ES_tradnl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lim>
                          </m:limLow>
                        </m:fName>
                        <m:e>
                          <m:r>
                            <a:rPr lang="es-ES_tradnl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s-ES_tradnl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s-ES_tradnl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s-ES_tradnl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den>
                          </m:f>
                          <m:r>
                            <a:rPr lang="es-ES_tradnl" i="1">
                              <a:latin typeface="Cambria Math" panose="02040503050406030204" pitchFamily="18" charset="0"/>
                            </a:rPr>
                            <m:t>[</m:t>
                          </m:r>
                          <m:nary>
                            <m:naryPr>
                              <m:chr m:val="∑"/>
                              <m:ctrlPr>
                                <a:rPr lang="es-ES_tradnl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s-ES_tradnl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s-ES_tradnl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s-ES_tradnl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s-ES_tradnl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s-ES_tradnl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r>
                                    <a:rPr lang="es-ES_tradnl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  <m:func>
                                <m:funcPr>
                                  <m:ctrlPr>
                                    <a:rPr lang="es-ES_tradnl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s-ES_tradnl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s-ES_tradnl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s-ES_tradnl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  <m:d>
                                        <m:dPr>
                                          <m:ctrlPr>
                                            <a:rPr lang="es-ES_tradnl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p>
                                            <m:sSupPr>
                                              <m:ctrlPr>
                                                <a:rPr lang="es-ES_tradnl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s-ES_tradnl" i="1">
                                                  <a:latin typeface="Cambria Math" panose="02040503050406030204" pitchFamily="18" charset="0"/>
                                                </a:rPr>
                                                <m:t>𝑋</m:t>
                                              </m:r>
                                            </m:e>
                                            <m:sup>
                                              <m:r>
                                                <a:rPr lang="es-ES_tradnl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p>
                                          </m:sSup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  <m:r>
                                <a:rPr lang="es-ES_tradnl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s-ES_tradnl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s-ES_tradnl" i="1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sSup>
                                    <m:sSupPr>
                                      <m:ctrlPr>
                                        <a:rPr lang="es-ES_tradnl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s-ES_tradnl" i="1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  <m:sup>
                                      <m:r>
                                        <a:rPr lang="es-ES_tradnl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p>
                                  </m:sSup>
                                </m:e>
                              </m:d>
                              <m:func>
                                <m:funcPr>
                                  <m:ctrlPr>
                                    <a:rPr lang="es-ES_tradnl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s-ES_tradnl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s-ES_tradnl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s-ES_tradnl" i="1"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r>
                                        <a:rPr lang="es-ES_tradnl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  <m:d>
                                        <m:dPr>
                                          <m:ctrlPr>
                                            <a:rPr lang="es-ES_tradnl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p>
                                            <m:sSupPr>
                                              <m:ctrlPr>
                                                <a:rPr lang="es-ES_tradnl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s-ES_tradnl" i="1">
                                                  <a:latin typeface="Cambria Math" panose="02040503050406030204" pitchFamily="18" charset="0"/>
                                                </a:rPr>
                                                <m:t>𝑋</m:t>
                                              </m:r>
                                            </m:e>
                                            <m:sup>
                                              <m:r>
                                                <a:rPr lang="es-ES_tradnl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p>
                                          </m:sSup>
                                        </m:e>
                                      </m:d>
                                    </m:e>
                                  </m:d>
                                  <m:r>
                                    <a:rPr lang="es-ES_tradnl" b="0" i="1" smtClean="0">
                                      <a:latin typeface="Cambria Math" panose="02040503050406030204" pitchFamily="18" charset="0"/>
                                    </a:rPr>
                                    <m:t>]</m:t>
                                  </m:r>
                                </m:e>
                              </m:func>
                            </m:e>
                          </m:nary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Rectángulo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9304" y="2122524"/>
                <a:ext cx="6470939" cy="84856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uadroTexto 4"/>
          <p:cNvSpPr txBox="1"/>
          <p:nvPr/>
        </p:nvSpPr>
        <p:spPr>
          <a:xfrm>
            <a:off x="985100" y="3033594"/>
            <a:ext cx="84511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 obtain W, use gradient descent as before. For cross entropy with sigmoid activation, the derivative of the error is: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ángulo 9"/>
              <p:cNvSpPr/>
              <p:nvPr/>
            </p:nvSpPr>
            <p:spPr>
              <a:xfrm>
                <a:off x="1233429" y="3889713"/>
                <a:ext cx="4126066" cy="8485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s-ES_tradnl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_tradnl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s-ES_tradnl" i="1"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ctrlPr>
                                <a:rPr lang="es-ES_tradnl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S_tradnl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</m:d>
                        </m:num>
                        <m:den>
                          <m:r>
                            <a:rPr lang="es-ES_tradnl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s-ES_tradnl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_tradnl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s-ES_tradnl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s-ES_tradnl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_tradnl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_tradnl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s-ES_tradnl" b="0" i="0" smtClean="0">
                              <a:latin typeface="Cambria Math" panose="02040503050406030204" pitchFamily="18" charset="0"/>
                            </a:rPr>
                            <m:t>m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s-ES_tradnl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s-ES_tradnl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s-ES_tradnl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s-ES_tradnl" i="1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d>
                            <m:dPr>
                              <m:ctrlPr>
                                <a:rPr lang="es-ES_tradnl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s-ES_tradnl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s-ES_tradnl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s-ES_tradnl" i="1">
                                      <a:latin typeface="Cambria Math" panose="02040503050406030204" pitchFamily="18" charset="0"/>
                                    </a:rPr>
                                    <m:t>1+</m:t>
                                  </m:r>
                                  <m:sSup>
                                    <m:sSupPr>
                                      <m:ctrlPr>
                                        <a:rPr lang="es-ES_tradnl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Sup>
                                        <m:sSupPr>
                                          <m:ctrlPr>
                                            <a:rPr lang="es-ES_tradnl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s-ES_tradnl">
                                              <a:latin typeface="Cambria Math" panose="02040503050406030204" pitchFamily="18" charset="0"/>
                                            </a:rPr>
                                            <m:t>e</m:t>
                                          </m:r>
                                        </m:e>
                                        <m:sup>
                                          <m:r>
                                            <a:rPr lang="es-ES_tradnl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s-ES_tradnl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s-ES_tradnl" i="1">
                                                  <a:latin typeface="Cambria Math" panose="02040503050406030204" pitchFamily="18" charset="0"/>
                                                </a:rPr>
                                                <m:t>𝑊</m:t>
                                              </m:r>
                                            </m:e>
                                            <m:sup>
                                              <m:r>
                                                <a:rPr lang="es-ES_tradnl" i="1">
                                                  <a:latin typeface="Cambria Math" panose="02040503050406030204" pitchFamily="18" charset="0"/>
                                                </a:rPr>
                                                <m:t>𝑇</m:t>
                                              </m:r>
                                            </m:sup>
                                          </m:sSup>
                                          <m:r>
                                            <a:rPr lang="es-ES_tradnl" i="1">
                                              <a:latin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</m:sup>
                                      </m:sSup>
                                    </m:e>
                                    <m:sup>
                                      <m:r>
                                        <a:rPr lang="es-ES_tradnl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p>
                                  </m:sSup>
                                </m:den>
                              </m:f>
                              <m:r>
                                <m:rPr>
                                  <m:nor/>
                                </m:rPr>
                                <a:rPr lang="en-US" dirty="0"/>
                                <m:t> </m:t>
                              </m:r>
                              <m:r>
                                <a:rPr lang="es-ES_tradnl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s-ES_tradnl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s-ES_tradnl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r>
                                    <a:rPr lang="es-ES_tradnl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</m:e>
                          </m:d>
                          <m:sSubSup>
                            <m:sSubSupPr>
                              <m:ctrlPr>
                                <a:rPr lang="es-ES_tradnl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s-ES_tradnl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s-ES_tradnl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s-ES_tradnl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ángulo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3429" y="3889713"/>
                <a:ext cx="4126066" cy="84856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876830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simple way to diminish overfitting: regularization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uadroTexto 5"/>
              <p:cNvSpPr txBox="1"/>
              <p:nvPr/>
            </p:nvSpPr>
            <p:spPr>
              <a:xfrm>
                <a:off x="1011023" y="2971800"/>
                <a:ext cx="9464899" cy="10500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_tradnl" sz="24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s-ES_tradnl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_tradnl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d>
                      <m:r>
                        <a:rPr lang="es-ES_tradnl" sz="2400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s-ES_tradnl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_tradnl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s-ES_tradnl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r>
                        <a:rPr lang="es-ES_tradnl" sz="2400" b="0" i="1" smtClean="0">
                          <a:latin typeface="Cambria Math" panose="02040503050406030204" pitchFamily="18" charset="0"/>
                        </a:rPr>
                        <m:t>[</m:t>
                      </m:r>
                      <m:nary>
                        <m:naryPr>
                          <m:chr m:val="∑"/>
                          <m:ctrlPr>
                            <a:rPr lang="es-ES_tradnl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s-ES_tradnl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s-ES_tradnl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s-ES_tradnl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es-ES_tradnl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ES_tradnl" sz="24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p>
                              <m:r>
                                <a:rPr lang="es-ES_tradnl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func>
                            <m:funcPr>
                              <m:ctrlPr>
                                <a:rPr lang="es-ES_tradnl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s-ES_tradnl" sz="240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s-ES_tradnl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s-ES_tradnl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d>
                                    <m:dPr>
                                      <m:ctrlPr>
                                        <a:rPr lang="es-ES_tradnl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s-ES_tradnl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s-ES_tradnl" sz="2400" i="1">
                                              <a:latin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</m:e>
                                        <m:sup>
                                          <m:r>
                                            <a:rPr lang="es-ES_tradnl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d>
                            </m:e>
                          </m:func>
                          <m:r>
                            <a:rPr lang="es-ES_tradnl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s-ES_tradnl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S_tradnl" sz="2400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p>
                                <m:sSupPr>
                                  <m:ctrlPr>
                                    <a:rPr lang="es-ES_tradnl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s-ES_tradnl" sz="2400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r>
                                    <a:rPr lang="es-ES_tradnl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</m:e>
                          </m:d>
                          <m:func>
                            <m:funcPr>
                              <m:ctrlPr>
                                <a:rPr lang="es-ES_tradnl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s-ES_tradnl" sz="240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s-ES_tradnl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s-ES_tradnl" sz="2400" i="1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s-ES_tradnl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d>
                                    <m:dPr>
                                      <m:ctrlPr>
                                        <a:rPr lang="es-ES_tradnl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s-ES_tradnl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s-ES_tradnl" sz="2400" i="1">
                                              <a:latin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</m:e>
                                        <m:sup>
                                          <m:r>
                                            <a:rPr lang="es-ES_tradnl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d>
                              <m:r>
                                <a:rPr lang="es-ES_tradnl" sz="2400" b="0" i="1" smtClean="0">
                                  <a:latin typeface="Cambria Math" panose="02040503050406030204" pitchFamily="18" charset="0"/>
                                </a:rPr>
                                <m:t>]+</m:t>
                              </m:r>
                              <m:r>
                                <a:rPr lang="es-ES_tradnl" sz="2400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nary>
                                <m:naryPr>
                                  <m:chr m:val="∑"/>
                                  <m:ctrlPr>
                                    <a:rPr lang="es-ES_tradnl" sz="24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s-ES_tradnl" sz="24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s-ES_tradnl" sz="2400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s-ES_tradnl" sz="24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lang="es-ES_tradnl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s-ES_tradnl" sz="2400" b="0" i="1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s-ES_tradnl" sz="240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r>
                                        <a:rPr lang="es-ES_tradnl" sz="2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nary>
                            </m:e>
                          </m:func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CuadroTexto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1023" y="2971800"/>
                <a:ext cx="9464899" cy="105003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uadroTexto 2"/>
          <p:cNvSpPr txBox="1"/>
          <p:nvPr/>
        </p:nvSpPr>
        <p:spPr>
          <a:xfrm>
            <a:off x="1166566" y="2309566"/>
            <a:ext cx="9400881" cy="6622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Add a regularization term to the error function. This term will prevent weights from growing to much, constraining the model.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ángulo 3"/>
              <p:cNvSpPr/>
              <p:nvPr/>
            </p:nvSpPr>
            <p:spPr>
              <a:xfrm>
                <a:off x="10883043" y="3312149"/>
                <a:ext cx="84266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_tradnl" i="1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s-ES_tradnl" b="0" i="1" smtClean="0">
                          <a:latin typeface="Cambria Math" panose="02040503050406030204" pitchFamily="18" charset="0"/>
                        </a:rPr>
                        <m:t>≥ 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Rectángulo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83043" y="3312149"/>
                <a:ext cx="842667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387774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Deep Learning?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75" y="1475068"/>
            <a:ext cx="9020470" cy="5076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7277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00115"/>
            <a:ext cx="7848600" cy="5114925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442461" y="96461"/>
            <a:ext cx="4675695" cy="1325563"/>
          </a:xfrm>
        </p:spPr>
        <p:txBody>
          <a:bodyPr/>
          <a:lstStyle/>
          <a:p>
            <a:r>
              <a:rPr lang="en-US" dirty="0"/>
              <a:t>ARTIFICIAL NEURAL NETWORKS</a:t>
            </a:r>
          </a:p>
        </p:txBody>
      </p:sp>
    </p:spTree>
    <p:extLst>
      <p:ext uri="{BB962C8B-B14F-4D97-AF65-F5344CB8AC3E}">
        <p14:creationId xmlns:p14="http://schemas.microsoft.com/office/powerpoint/2010/main" val="14536726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57053" y="349137"/>
            <a:ext cx="10515600" cy="1325563"/>
          </a:xfrm>
        </p:spPr>
        <p:txBody>
          <a:bodyPr/>
          <a:lstStyle/>
          <a:p>
            <a:r>
              <a:rPr lang="en-US" dirty="0"/>
              <a:t>Deep learning history</a:t>
            </a:r>
          </a:p>
        </p:txBody>
      </p:sp>
      <p:pic>
        <p:nvPicPr>
          <p:cNvPr id="7" name="Marcador de contenido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4305" y="1868046"/>
            <a:ext cx="9262878" cy="4351338"/>
          </a:xfrm>
        </p:spPr>
      </p:pic>
      <p:cxnSp>
        <p:nvCxnSpPr>
          <p:cNvPr id="9" name="Conector recto de flecha 8"/>
          <p:cNvCxnSpPr/>
          <p:nvPr/>
        </p:nvCxnSpPr>
        <p:spPr>
          <a:xfrm flipH="1" flipV="1">
            <a:off x="10152668" y="1489435"/>
            <a:ext cx="14140" cy="25216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uadroTexto 10"/>
          <p:cNvSpPr txBox="1"/>
          <p:nvPr/>
        </p:nvSpPr>
        <p:spPr>
          <a:xfrm>
            <a:off x="9681327" y="1142800"/>
            <a:ext cx="942681" cy="338554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1" dirty="0" err="1"/>
              <a:t>AlexNet</a:t>
            </a:r>
            <a:endParaRPr lang="en-US" b="1" dirty="0"/>
          </a:p>
        </p:txBody>
      </p:sp>
      <p:sp>
        <p:nvSpPr>
          <p:cNvPr id="12" name="CuadroTexto 11"/>
          <p:cNvSpPr txBox="1"/>
          <p:nvPr/>
        </p:nvSpPr>
        <p:spPr>
          <a:xfrm>
            <a:off x="10152667" y="3780273"/>
            <a:ext cx="52318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2012</a:t>
            </a:r>
          </a:p>
        </p:txBody>
      </p:sp>
      <p:sp>
        <p:nvSpPr>
          <p:cNvPr id="13" name="Rayo 12"/>
          <p:cNvSpPr/>
          <p:nvPr/>
        </p:nvSpPr>
        <p:spPr>
          <a:xfrm flipH="1">
            <a:off x="10265003" y="2360193"/>
            <a:ext cx="1593915" cy="1428161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uadroTexto 13"/>
          <p:cNvSpPr txBox="1"/>
          <p:nvPr/>
        </p:nvSpPr>
        <p:spPr>
          <a:xfrm>
            <a:off x="10548328" y="1809343"/>
            <a:ext cx="18290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Deep Learning become trendy</a:t>
            </a:r>
          </a:p>
        </p:txBody>
      </p:sp>
      <p:sp>
        <p:nvSpPr>
          <p:cNvPr id="3" name="CuadroTexto 2"/>
          <p:cNvSpPr txBox="1"/>
          <p:nvPr/>
        </p:nvSpPr>
        <p:spPr>
          <a:xfrm>
            <a:off x="10901965" y="3788354"/>
            <a:ext cx="114064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VGG-net</a:t>
            </a:r>
          </a:p>
          <a:p>
            <a:r>
              <a:rPr lang="en-US" dirty="0"/>
              <a:t>Inception</a:t>
            </a:r>
          </a:p>
          <a:p>
            <a:r>
              <a:rPr lang="en-US" dirty="0" err="1"/>
              <a:t>ResNet</a:t>
            </a:r>
            <a:endParaRPr lang="en-US" dirty="0"/>
          </a:p>
          <a:p>
            <a:r>
              <a:rPr lang="en-US" dirty="0"/>
              <a:t>U-net…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16518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57053" y="349137"/>
            <a:ext cx="10515600" cy="1325563"/>
          </a:xfrm>
        </p:spPr>
        <p:txBody>
          <a:bodyPr/>
          <a:lstStyle/>
          <a:p>
            <a:r>
              <a:rPr lang="en-US" dirty="0"/>
              <a:t>Deep learning history</a:t>
            </a:r>
          </a:p>
        </p:txBody>
      </p:sp>
      <p:pic>
        <p:nvPicPr>
          <p:cNvPr id="7" name="Marcador de contenido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0128" y="0"/>
            <a:ext cx="6165766" cy="2896436"/>
          </a:xfrm>
        </p:spPr>
      </p:pic>
      <p:sp>
        <p:nvSpPr>
          <p:cNvPr id="15" name="CuadroTexto 14"/>
          <p:cNvSpPr txBox="1"/>
          <p:nvPr/>
        </p:nvSpPr>
        <p:spPr>
          <a:xfrm>
            <a:off x="589175" y="3420178"/>
            <a:ext cx="1015266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1940- 1950. Neurons as weighted sum of inputs </a:t>
            </a:r>
            <a:r>
              <a:rPr lang="en-US" dirty="0" err="1"/>
              <a:t>thresholded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1950-1960. Perceptron as combinations of several neurons. Still no perfect algorithm to train them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1969. Perceptron can not learn the XOR function. Neural net research became </a:t>
            </a:r>
            <a:r>
              <a:rPr lang="en-US" dirty="0" err="1"/>
              <a:t>minoritarian</a:t>
            </a:r>
            <a:r>
              <a:rPr lang="en-US" dirty="0"/>
              <a:t> for 15 years.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1980- 1990. </a:t>
            </a:r>
            <a:r>
              <a:rPr lang="en-US" b="1" dirty="0"/>
              <a:t>Multilayer perceptron </a:t>
            </a:r>
            <a:r>
              <a:rPr lang="en-US" dirty="0"/>
              <a:t>and </a:t>
            </a:r>
            <a:r>
              <a:rPr lang="en-US" b="1" dirty="0"/>
              <a:t>back propagation</a:t>
            </a:r>
            <a:r>
              <a:rPr lang="en-US" dirty="0"/>
              <a:t>. The root of modern neural networks.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1998. </a:t>
            </a:r>
            <a:r>
              <a:rPr lang="en-US" b="1" dirty="0"/>
              <a:t>Convolutional networks </a:t>
            </a:r>
            <a:r>
              <a:rPr lang="en-US" dirty="0"/>
              <a:t>were invented. </a:t>
            </a:r>
            <a:r>
              <a:rPr lang="en-US" dirty="0" err="1"/>
              <a:t>LeNet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2006 – 2012. Neural networks field was renamed to Deep Learning when Deep Networks were able to be trained by layer-wise </a:t>
            </a:r>
            <a:r>
              <a:rPr lang="en-US" dirty="0" err="1"/>
              <a:t>pretraining</a:t>
            </a:r>
            <a:r>
              <a:rPr lang="en-US" dirty="0"/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2012-now. </a:t>
            </a:r>
            <a:r>
              <a:rPr lang="en-US" b="1" dirty="0" err="1"/>
              <a:t>AlexNet</a:t>
            </a:r>
            <a:r>
              <a:rPr lang="en-US" dirty="0"/>
              <a:t> showed that direct training of Deep Convolutional Networks was possible and they perform better than any other known method. Deep Learning age.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87436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57053" y="349137"/>
            <a:ext cx="10515600" cy="1325563"/>
          </a:xfrm>
        </p:spPr>
        <p:txBody>
          <a:bodyPr/>
          <a:lstStyle/>
          <a:p>
            <a:r>
              <a:rPr lang="en-US" dirty="0"/>
              <a:t>Multilayer Perceptron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728" y="245442"/>
            <a:ext cx="5364638" cy="1975975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664589" y="2400526"/>
            <a:ext cx="875750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Also called fully connected networks.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At least three layers: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Input layer. As many units as dimensions the input have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Hidden layer(s).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As many hidden layers as desired with as many neurons as desired. Each neuron is equivalent to an individual logistic regression.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Each neuron of a hidden network is connected with all the neurons of the previous and the next layers.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Output layer . As many units neurons as dimensions the </a:t>
            </a:r>
            <a:r>
              <a:rPr lang="en-US" dirty="0" err="1"/>
              <a:t>ouput</a:t>
            </a:r>
            <a:r>
              <a:rPr lang="en-US" dirty="0"/>
              <a:t> have. For classification, </a:t>
            </a:r>
            <a:r>
              <a:rPr lang="en-US" dirty="0" err="1"/>
              <a:t>softmax</a:t>
            </a:r>
            <a:r>
              <a:rPr lang="en-US" dirty="0"/>
              <a:t> is generally applied in order to normalize probabilities.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uadroTexto 8"/>
              <p:cNvSpPr txBox="1"/>
              <p:nvPr/>
            </p:nvSpPr>
            <p:spPr>
              <a:xfrm>
                <a:off x="8415777" y="5955383"/>
                <a:ext cx="2830399" cy="61799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ES_tradnl" b="0" i="0" smtClean="0">
                          <a:latin typeface="Cambria Math" panose="02040503050406030204" pitchFamily="18" charset="0"/>
                        </a:rPr>
                        <m:t>s</m:t>
                      </m:r>
                      <m:d>
                        <m:dPr>
                          <m:ctrlPr>
                            <a:rPr lang="es-ES_tradnl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ES_tradnl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s-ES_tradnl" b="0" i="0" smtClean="0">
                                  <a:latin typeface="Cambria Math" panose="02040503050406030204" pitchFamily="18" charset="0"/>
                                </a:rPr>
                                <m:t>z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s-ES_tradnl" b="0" i="0" smtClean="0">
                                  <a:latin typeface="Cambria Math" panose="02040503050406030204" pitchFamily="18" charset="0"/>
                                </a:rPr>
                                <m:t>j</m:t>
                              </m:r>
                            </m:sub>
                          </m:sSub>
                        </m:e>
                      </m:d>
                      <m:r>
                        <a:rPr lang="es-ES_tradnl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_tradnl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s-ES_tradnl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s-ES_tradnl" b="0" i="0" smtClean="0"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s-ES_tradnl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_tradnl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s-ES_tradnl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ctrlPr>
                                <a:rPr lang="es-ES_tradnl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s-ES_tradnl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s-ES_tradnl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s-ES_tradnl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s-ES_tradnl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s-ES_tradnl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es-ES_tradnl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_tradnl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s-ES_tradnl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CuadroTexto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5777" y="5955383"/>
                <a:ext cx="2830399" cy="61799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888944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57053" y="349137"/>
            <a:ext cx="10515600" cy="1325563"/>
          </a:xfrm>
        </p:spPr>
        <p:txBody>
          <a:bodyPr/>
          <a:lstStyle/>
          <a:p>
            <a:r>
              <a:rPr lang="en-US" dirty="0"/>
              <a:t>Multilayer Perceptron (MLP)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702296" y="1716414"/>
            <a:ext cx="875750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Trained by gradient descent (better SGD).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The gradient of the error, needed for gradient descent is calculated by means of back-propagation, which it is nothing but the use of the calculus chain rule.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 	In back propagation, first a output for a sample is computed (forward pass)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Then the error is back-propagated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268" y="3698745"/>
            <a:ext cx="4619625" cy="2600325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9577" y="3467100"/>
            <a:ext cx="4619625" cy="339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633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57053" y="349137"/>
            <a:ext cx="10515600" cy="1325563"/>
          </a:xfrm>
        </p:spPr>
        <p:txBody>
          <a:bodyPr/>
          <a:lstStyle/>
          <a:p>
            <a:r>
              <a:rPr lang="en-US" dirty="0"/>
              <a:t>Multilayer Perceptron (MLP)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631595" y="1730554"/>
            <a:ext cx="875750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Generally, weights are random initialized using a Gaussian distribution (0,0.1)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Training a deep MLP is generally no so easy, as logistic functions can saturate.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Use other activation function.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MLPs have so many parameters that they tend to </a:t>
            </a:r>
            <a:r>
              <a:rPr lang="en-US" dirty="0" err="1"/>
              <a:t>overfit</a:t>
            </a:r>
            <a:r>
              <a:rPr lang="en-US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Inspect learning curves and use early stopping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Use regularization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Other tricks we will discuss later.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8585" y="3211732"/>
            <a:ext cx="3018640" cy="3556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7003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57053" y="349137"/>
            <a:ext cx="10515600" cy="1325563"/>
          </a:xfrm>
        </p:spPr>
        <p:txBody>
          <a:bodyPr/>
          <a:lstStyle/>
          <a:p>
            <a:r>
              <a:rPr lang="en-US" dirty="0"/>
              <a:t>The first convolutional network: </a:t>
            </a:r>
            <a:r>
              <a:rPr lang="en-US" dirty="0" err="1"/>
              <a:t>LeNet</a:t>
            </a:r>
            <a:endParaRPr lang="en-US" dirty="0"/>
          </a:p>
        </p:txBody>
      </p:sp>
      <p:sp>
        <p:nvSpPr>
          <p:cNvPr id="6" name="CuadroTexto 5"/>
          <p:cNvSpPr txBox="1"/>
          <p:nvPr/>
        </p:nvSpPr>
        <p:spPr>
          <a:xfrm>
            <a:off x="602529" y="1908928"/>
            <a:ext cx="9809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3441" y="3407553"/>
            <a:ext cx="7858125" cy="2714625"/>
          </a:xfrm>
        </p:spPr>
      </p:pic>
      <p:sp>
        <p:nvSpPr>
          <p:cNvPr id="9" name="CuadroTexto 8"/>
          <p:cNvSpPr txBox="1"/>
          <p:nvPr/>
        </p:nvSpPr>
        <p:spPr>
          <a:xfrm>
            <a:off x="1055802" y="1498862"/>
            <a:ext cx="98321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As there are substructure in images (a path of an image is still an image, and neighbor pixels are related) fully connected architectures are not needed to analyze them.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Instead use locally connected networks that inspect patches instead the full image </a:t>
            </a:r>
            <a:r>
              <a:rPr lang="en-US" dirty="0">
                <a:sym typeface="Wingdings" panose="05000000000000000000" pitchFamily="2" charset="2"/>
              </a:rPr>
              <a:t> equivalent to convolution.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05626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57053" y="349137"/>
            <a:ext cx="10515600" cy="1325563"/>
          </a:xfrm>
        </p:spPr>
        <p:txBody>
          <a:bodyPr/>
          <a:lstStyle/>
          <a:p>
            <a:r>
              <a:rPr lang="en-US" dirty="0"/>
              <a:t>The first convolutional network: </a:t>
            </a:r>
            <a:r>
              <a:rPr lang="en-US" dirty="0" err="1"/>
              <a:t>LeNet</a:t>
            </a:r>
            <a:endParaRPr lang="en-US" dirty="0"/>
          </a:p>
        </p:txBody>
      </p:sp>
      <p:sp>
        <p:nvSpPr>
          <p:cNvPr id="6" name="CuadroTexto 5"/>
          <p:cNvSpPr txBox="1"/>
          <p:nvPr/>
        </p:nvSpPr>
        <p:spPr>
          <a:xfrm>
            <a:off x="602529" y="1908928"/>
            <a:ext cx="9809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4459" y="1324229"/>
            <a:ext cx="7858125" cy="2714625"/>
          </a:xfr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1837" y="4655752"/>
            <a:ext cx="2971800" cy="1657350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178" y="4213846"/>
            <a:ext cx="4638675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67922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57053" y="349137"/>
            <a:ext cx="10515600" cy="1325563"/>
          </a:xfrm>
        </p:spPr>
        <p:txBody>
          <a:bodyPr/>
          <a:lstStyle/>
          <a:p>
            <a:r>
              <a:rPr lang="en-US" dirty="0"/>
              <a:t>The origin of modern Deep Learning: </a:t>
            </a:r>
            <a:r>
              <a:rPr lang="en-US" dirty="0" err="1"/>
              <a:t>AlexNet</a:t>
            </a:r>
            <a:endParaRPr lang="en-US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2"/>
          <a:srcRect l="16098" t="16228" r="18152" b="37958"/>
          <a:stretch/>
        </p:blipFill>
        <p:spPr>
          <a:xfrm>
            <a:off x="4419206" y="1988711"/>
            <a:ext cx="7767687" cy="2931736"/>
          </a:xfrm>
          <a:prstGeom prst="rect">
            <a:avLst/>
          </a:prstGeom>
        </p:spPr>
      </p:pic>
      <p:sp>
        <p:nvSpPr>
          <p:cNvPr id="10" name="Rectángulo 9"/>
          <p:cNvSpPr/>
          <p:nvPr/>
        </p:nvSpPr>
        <p:spPr>
          <a:xfrm>
            <a:off x="4689050" y="3174254"/>
            <a:ext cx="5232662" cy="47605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ángulo 14"/>
          <p:cNvSpPr/>
          <p:nvPr/>
        </p:nvSpPr>
        <p:spPr>
          <a:xfrm>
            <a:off x="857052" y="4835851"/>
            <a:ext cx="1044568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/>
              <a:t>AlexNet</a:t>
            </a:r>
            <a:r>
              <a:rPr lang="en-US" sz="2400" dirty="0"/>
              <a:t> won 2012 ImageNet competition (1000 thousand categories several millions images) lowering error to 15.4 % (second best error was 26.2%). No neural net won ImageNet until </a:t>
            </a:r>
            <a:r>
              <a:rPr lang="en-US" sz="2400" dirty="0" err="1"/>
              <a:t>AlexNet</a:t>
            </a:r>
            <a:r>
              <a:rPr lang="en-US" sz="2400" dirty="0"/>
              <a:t>. From now on, Deep Learning solutions have always won the conquest.</a:t>
            </a:r>
          </a:p>
        </p:txBody>
      </p:sp>
      <p:pic>
        <p:nvPicPr>
          <p:cNvPr id="17" name="Imagen 1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5" t="14920" r="4551" b="2790"/>
          <a:stretch/>
        </p:blipFill>
        <p:spPr>
          <a:xfrm>
            <a:off x="66117" y="1751243"/>
            <a:ext cx="4488011" cy="221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01354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880"/>
          <a:stretch/>
        </p:blipFill>
        <p:spPr>
          <a:xfrm>
            <a:off x="5235347" y="4491883"/>
            <a:ext cx="6956653" cy="2366117"/>
          </a:xfr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57053" y="349137"/>
            <a:ext cx="10515600" cy="1325563"/>
          </a:xfrm>
        </p:spPr>
        <p:txBody>
          <a:bodyPr/>
          <a:lstStyle/>
          <a:p>
            <a:r>
              <a:rPr lang="en-US" dirty="0"/>
              <a:t>The origin of modern Deep Learning: </a:t>
            </a:r>
            <a:r>
              <a:rPr lang="en-US" dirty="0" err="1"/>
              <a:t>AlexNet</a:t>
            </a:r>
            <a:endParaRPr lang="en-US" dirty="0"/>
          </a:p>
        </p:txBody>
      </p:sp>
      <p:sp>
        <p:nvSpPr>
          <p:cNvPr id="6" name="CuadroTexto 5"/>
          <p:cNvSpPr txBox="1"/>
          <p:nvPr/>
        </p:nvSpPr>
        <p:spPr>
          <a:xfrm>
            <a:off x="602529" y="1908928"/>
            <a:ext cx="9809376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AlexNet</a:t>
            </a:r>
            <a:r>
              <a:rPr lang="en-US" sz="2000" dirty="0"/>
              <a:t> is a convolutional neural network of 5 convolution layers combined with max-pooling and a final 2 fully connected layer-classifier.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They employ revolutionary tricks that changed the field, such as: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Data augmentation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Stochastic gradient descent trained on GPU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ReLU</a:t>
            </a:r>
            <a:r>
              <a:rPr lang="en-US" sz="2000" dirty="0"/>
              <a:t> as activation function (no need layer wise pretraining)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Dropout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23656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Deep Learning?</a:t>
            </a: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3944" y="1799243"/>
            <a:ext cx="8743903" cy="3691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77070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57053" y="349137"/>
            <a:ext cx="10515600" cy="1325563"/>
          </a:xfrm>
        </p:spPr>
        <p:txBody>
          <a:bodyPr/>
          <a:lstStyle/>
          <a:p>
            <a:r>
              <a:rPr lang="en-US" dirty="0"/>
              <a:t>The origin of modern Deep Learning: </a:t>
            </a:r>
            <a:r>
              <a:rPr lang="en-US" dirty="0" err="1"/>
              <a:t>AlexNet</a:t>
            </a:r>
            <a:endParaRPr lang="en-US" dirty="0"/>
          </a:p>
        </p:txBody>
      </p:sp>
      <p:sp>
        <p:nvSpPr>
          <p:cNvPr id="6" name="CuadroTexto 5"/>
          <p:cNvSpPr txBox="1"/>
          <p:nvPr/>
        </p:nvSpPr>
        <p:spPr>
          <a:xfrm>
            <a:off x="602529" y="1908928"/>
            <a:ext cx="9809376" cy="2831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Relu</a:t>
            </a:r>
            <a:r>
              <a:rPr lang="en-US" sz="2000" dirty="0"/>
              <a:t>. Makes training easier an faster as it does not saturate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Dropout: Regularization technique. Use it if you have overfitting 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3835" y="4125135"/>
            <a:ext cx="4381500" cy="255270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8829" y="2263498"/>
            <a:ext cx="4337410" cy="1744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9968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V="1">
            <a:off x="9686592" y="1332933"/>
            <a:ext cx="3372122" cy="115199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57053" y="349137"/>
            <a:ext cx="10515600" cy="1325563"/>
          </a:xfrm>
        </p:spPr>
        <p:txBody>
          <a:bodyPr/>
          <a:lstStyle/>
          <a:p>
            <a:r>
              <a:rPr lang="en-US" dirty="0"/>
              <a:t>Other famous Neural Nets and tricks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588389" y="1418734"/>
            <a:ext cx="9809376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Neural Nets: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VGG net. Pretty simple </a:t>
            </a:r>
            <a:r>
              <a:rPr lang="en-US" dirty="0" err="1"/>
              <a:t>convNet</a:t>
            </a:r>
            <a:r>
              <a:rPr lang="en-US" dirty="0"/>
              <a:t> of 16 layers that employs only 3x3 filter size. Several </a:t>
            </a:r>
            <a:r>
              <a:rPr lang="en-US" dirty="0" err="1"/>
              <a:t>convs</a:t>
            </a:r>
            <a:r>
              <a:rPr lang="en-US" dirty="0"/>
              <a:t> before max pooling.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Google Net (Inception). It won ImageNet 2014. Very complicated </a:t>
            </a:r>
            <a:r>
              <a:rPr lang="en-US" dirty="0" err="1"/>
              <a:t>convNet</a:t>
            </a:r>
            <a:r>
              <a:rPr lang="en-US" dirty="0"/>
              <a:t> with branches.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/>
              <a:t>ResNet</a:t>
            </a:r>
            <a:r>
              <a:rPr lang="en-US" dirty="0"/>
              <a:t>. It won ImageNet 2015. Similar to VGG net but with skipping connections.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Faster R-CNN. Used to localize objects in images, not to classify full images.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LSTMs. Recurrent networks suited for sequence analysis.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Generative Adversarial Networks. One network is train to classify and other to confuse the first network.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…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Tricks: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Batch Normalization.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1d convolution.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Residuals (skipping connections).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Fully convolution networks for image segmentation.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…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3"/>
          <a:srcRect l="28906" t="24328" r="31266" b="21249"/>
          <a:stretch/>
        </p:blipFill>
        <p:spPr>
          <a:xfrm>
            <a:off x="8161143" y="3721259"/>
            <a:ext cx="3970550" cy="2938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41265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64823" y="1706596"/>
            <a:ext cx="4695335" cy="1325563"/>
          </a:xfrm>
        </p:spPr>
        <p:txBody>
          <a:bodyPr/>
          <a:lstStyle/>
          <a:p>
            <a:r>
              <a:rPr lang="en-US" dirty="0"/>
              <a:t>To be continued….</a:t>
            </a:r>
          </a:p>
        </p:txBody>
      </p:sp>
      <p:sp>
        <p:nvSpPr>
          <p:cNvPr id="5" name="Título 1"/>
          <p:cNvSpPr txBox="1">
            <a:spLocks/>
          </p:cNvSpPr>
          <p:nvPr/>
        </p:nvSpPr>
        <p:spPr>
          <a:xfrm>
            <a:off x="5963238" y="5224366"/>
            <a:ext cx="448166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 or not?</a:t>
            </a:r>
          </a:p>
        </p:txBody>
      </p:sp>
      <p:sp>
        <p:nvSpPr>
          <p:cNvPr id="3" name="CuadroTexto 2"/>
          <p:cNvSpPr txBox="1"/>
          <p:nvPr/>
        </p:nvSpPr>
        <p:spPr>
          <a:xfrm>
            <a:off x="5868186" y="1977320"/>
            <a:ext cx="51234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Modern architectures and tricks: INCEPTION, RESNET, batch normalization…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4418029" y="1136117"/>
            <a:ext cx="5123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Practical examples with </a:t>
            </a:r>
            <a:r>
              <a:rPr lang="en-US" dirty="0" err="1"/>
              <a:t>Tensorflow</a:t>
            </a:r>
            <a:r>
              <a:rPr lang="en-US" dirty="0"/>
              <a:t> and </a:t>
            </a:r>
            <a:r>
              <a:rPr lang="en-US" dirty="0" err="1"/>
              <a:t>Keras</a:t>
            </a:r>
            <a:endParaRPr lang="en-US" dirty="0"/>
          </a:p>
        </p:txBody>
      </p:sp>
      <p:sp>
        <p:nvSpPr>
          <p:cNvPr id="7" name="CuadroTexto 6"/>
          <p:cNvSpPr txBox="1"/>
          <p:nvPr/>
        </p:nvSpPr>
        <p:spPr>
          <a:xfrm>
            <a:off x="5260158" y="2640050"/>
            <a:ext cx="55932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Deep Learning for other than classification tasks: image segmentation, time series analysis, clustering…</a:t>
            </a:r>
          </a:p>
        </p:txBody>
      </p:sp>
      <p:sp>
        <p:nvSpPr>
          <p:cNvPr id="8" name="CuadroTexto 7"/>
          <p:cNvSpPr txBox="1"/>
          <p:nvPr/>
        </p:nvSpPr>
        <p:spPr>
          <a:xfrm>
            <a:off x="7696201" y="3701375"/>
            <a:ext cx="2345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Suggested topics …</a:t>
            </a:r>
          </a:p>
        </p:txBody>
      </p:sp>
    </p:spTree>
    <p:extLst>
      <p:ext uri="{BB962C8B-B14F-4D97-AF65-F5344CB8AC3E}">
        <p14:creationId xmlns:p14="http://schemas.microsoft.com/office/powerpoint/2010/main" val="24010345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3056" y="100142"/>
            <a:ext cx="6158944" cy="3556819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3716" y="3267892"/>
            <a:ext cx="8199748" cy="35179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Deep Learning?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255" y="3350442"/>
            <a:ext cx="2809875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5434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Deep Learning?</a:t>
            </a:r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 rotWithShape="1">
          <a:blip r:embed="rId2"/>
          <a:srcRect l="4108"/>
          <a:stretch/>
        </p:blipFill>
        <p:spPr>
          <a:xfrm>
            <a:off x="282803" y="1751927"/>
            <a:ext cx="4826525" cy="2033284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2815" y="81226"/>
            <a:ext cx="5728208" cy="2291283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6578" y="2558758"/>
            <a:ext cx="5172026" cy="2113541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0902" y="3887575"/>
            <a:ext cx="4962525" cy="24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2894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Deep Learning?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38580" y="1695402"/>
            <a:ext cx="10515600" cy="2908169"/>
          </a:xfrm>
        </p:spPr>
        <p:txBody>
          <a:bodyPr>
            <a:normAutofit fontScale="92500" lnSpcReduction="20000"/>
          </a:bodyPr>
          <a:lstStyle/>
          <a:p>
            <a:r>
              <a:rPr lang="en-US" sz="3200" dirty="0"/>
              <a:t>It is a machine learning subfield based on deep artificial neural networks.</a:t>
            </a:r>
          </a:p>
          <a:p>
            <a:endParaRPr lang="en-US" sz="3200" dirty="0"/>
          </a:p>
          <a:p>
            <a:r>
              <a:rPr lang="en-US" sz="3200" dirty="0"/>
              <a:t>Contrary to regular machine learning, no feature engineering is needed.</a:t>
            </a:r>
          </a:p>
          <a:p>
            <a:endParaRPr lang="en-US" sz="3200" dirty="0"/>
          </a:p>
          <a:p>
            <a:r>
              <a:rPr lang="en-US" sz="3200" dirty="0"/>
              <a:t>Tons of data are needed.</a:t>
            </a:r>
          </a:p>
          <a:p>
            <a:pPr marL="0" indent="0">
              <a:buNone/>
            </a:pPr>
            <a:endParaRPr lang="en-US" sz="3200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58"/>
          <a:stretch/>
        </p:blipFill>
        <p:spPr>
          <a:xfrm>
            <a:off x="5960882" y="3973251"/>
            <a:ext cx="6171415" cy="282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9317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Machine Learning?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54378" y="2927022"/>
            <a:ext cx="10515600" cy="2578232"/>
          </a:xfrm>
        </p:spPr>
        <p:txBody>
          <a:bodyPr>
            <a:normAutofit/>
          </a:bodyPr>
          <a:lstStyle/>
          <a:p>
            <a:r>
              <a:rPr lang="en-US" dirty="0"/>
              <a:t>It is an Artificial Intelligence field that aims to achieve intelligent systems that  “learn” from data without the need of explicit programming.</a:t>
            </a:r>
          </a:p>
          <a:p>
            <a:endParaRPr lang="en-US" dirty="0"/>
          </a:p>
          <a:p>
            <a:r>
              <a:rPr lang="en-US" dirty="0"/>
              <a:t>Learning what? To solve a task.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35262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Tasks that can be “learned”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Supervised Learning:</a:t>
            </a:r>
          </a:p>
          <a:p>
            <a:pPr lvl="1"/>
            <a:r>
              <a:rPr lang="en-US" dirty="0"/>
              <a:t>Training data: data points and label</a:t>
            </a:r>
          </a:p>
          <a:p>
            <a:pPr lvl="1"/>
            <a:r>
              <a:rPr lang="en-US" dirty="0"/>
              <a:t>We want to predict labels associated to that points (mapping).</a:t>
            </a:r>
          </a:p>
          <a:p>
            <a:pPr lvl="2"/>
            <a:r>
              <a:rPr lang="en-US" dirty="0"/>
              <a:t>Labels can be numerical o categorical.</a:t>
            </a:r>
          </a:p>
          <a:p>
            <a:r>
              <a:rPr lang="en-US"/>
              <a:t>Unsupervised Learning:</a:t>
            </a:r>
            <a:endParaRPr lang="en-US" dirty="0"/>
          </a:p>
          <a:p>
            <a:pPr lvl="1"/>
            <a:r>
              <a:rPr lang="en-US" dirty="0"/>
              <a:t>No training data</a:t>
            </a:r>
          </a:p>
          <a:p>
            <a:pPr lvl="1"/>
            <a:r>
              <a:rPr lang="en-US" dirty="0"/>
              <a:t>We have data points and no labels and we want to draw conclusions from them.</a:t>
            </a:r>
          </a:p>
          <a:p>
            <a:pPr lvl="2"/>
            <a:r>
              <a:rPr lang="en-US" dirty="0"/>
              <a:t>Clustering</a:t>
            </a:r>
          </a:p>
        </p:txBody>
      </p:sp>
    </p:spTree>
    <p:extLst>
      <p:ext uri="{BB962C8B-B14F-4D97-AF65-F5344CB8AC3E}">
        <p14:creationId xmlns:p14="http://schemas.microsoft.com/office/powerpoint/2010/main" val="99738609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668</TotalTime>
  <Words>1906</Words>
  <Application>Microsoft Office PowerPoint</Application>
  <PresentationFormat>Panorámica</PresentationFormat>
  <Paragraphs>259</Paragraphs>
  <Slides>42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42</vt:i4>
      </vt:variant>
    </vt:vector>
  </HeadingPairs>
  <TitlesOfParts>
    <vt:vector size="48" baseType="lpstr">
      <vt:lpstr>Arial</vt:lpstr>
      <vt:lpstr>Calibri</vt:lpstr>
      <vt:lpstr>Calibri Light</vt:lpstr>
      <vt:lpstr>Cambria Math</vt:lpstr>
      <vt:lpstr>Wingdings</vt:lpstr>
      <vt:lpstr>Tema de Office</vt:lpstr>
      <vt:lpstr>Introduction to Deep Learning: from linear regression to AlexNet.</vt:lpstr>
      <vt:lpstr>What is Deep Learning?</vt:lpstr>
      <vt:lpstr>What is Deep Learning?</vt:lpstr>
      <vt:lpstr>What is Deep Learning?</vt:lpstr>
      <vt:lpstr>What is Deep Learning?</vt:lpstr>
      <vt:lpstr>What is Deep Learning?</vt:lpstr>
      <vt:lpstr>What is Deep Learning?</vt:lpstr>
      <vt:lpstr>What is Machine Learning?</vt:lpstr>
      <vt:lpstr>Tasks that can be “learned”</vt:lpstr>
      <vt:lpstr>Supervised tasks that can be “learned”</vt:lpstr>
      <vt:lpstr>Supervised tasks that can be “learned”</vt:lpstr>
      <vt:lpstr>Some people view of supervised machine learning</vt:lpstr>
      <vt:lpstr>My personal view of supervised machine learning</vt:lpstr>
      <vt:lpstr>Underfitting and overfitting</vt:lpstr>
      <vt:lpstr>Underfitting and overfitting</vt:lpstr>
      <vt:lpstr>Underfitting and overfitting</vt:lpstr>
      <vt:lpstr>Easiest model: Linear regression.</vt:lpstr>
      <vt:lpstr>Easiest model: Linear regression.</vt:lpstr>
      <vt:lpstr>Easiest model: Linear regression.</vt:lpstr>
      <vt:lpstr>Gradient descent</vt:lpstr>
      <vt:lpstr>Gradient descent</vt:lpstr>
      <vt:lpstr>More advanced gradient descent</vt:lpstr>
      <vt:lpstr>More advanced gradient descent: SGD</vt:lpstr>
      <vt:lpstr>SGD vs GD</vt:lpstr>
      <vt:lpstr>Easiest model for classification: Logistic regression. We are close to neural nets, I promise</vt:lpstr>
      <vt:lpstr>Easiest model for classification: Logistic regression.</vt:lpstr>
      <vt:lpstr>Easiest model for classification: Logistic regression.</vt:lpstr>
      <vt:lpstr>Easiest model for classification: Logistic regression.</vt:lpstr>
      <vt:lpstr>A simple way to diminish overfitting: regularization</vt:lpstr>
      <vt:lpstr>ARTIFICIAL NEURAL NETWORKS</vt:lpstr>
      <vt:lpstr>Deep learning history</vt:lpstr>
      <vt:lpstr>Deep learning history</vt:lpstr>
      <vt:lpstr>Multilayer Perceptron</vt:lpstr>
      <vt:lpstr>Multilayer Perceptron (MLP)</vt:lpstr>
      <vt:lpstr>Multilayer Perceptron (MLP)</vt:lpstr>
      <vt:lpstr>The first convolutional network: LeNet</vt:lpstr>
      <vt:lpstr>The first convolutional network: LeNet</vt:lpstr>
      <vt:lpstr>The origin of modern Deep Learning: AlexNet</vt:lpstr>
      <vt:lpstr>The origin of modern Deep Learning: AlexNet</vt:lpstr>
      <vt:lpstr>The origin of modern Deep Learning: AlexNet</vt:lpstr>
      <vt:lpstr>Other famous Neural Nets and tricks</vt:lpstr>
      <vt:lpstr>To be continued….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Learning: From linear regression to ResNet. An introuduction</dc:title>
  <dc:creator>rsanchez</dc:creator>
  <cp:lastModifiedBy>Rubén Sánchez</cp:lastModifiedBy>
  <cp:revision>169</cp:revision>
  <dcterms:created xsi:type="dcterms:W3CDTF">2018-03-16T08:33:30Z</dcterms:created>
  <dcterms:modified xsi:type="dcterms:W3CDTF">2018-03-19T23:37:37Z</dcterms:modified>
</cp:coreProperties>
</file>